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1"/>
  </p:sldMasterIdLst>
  <p:notesMasterIdLst>
    <p:notesMasterId r:id="rId17"/>
  </p:notesMasterIdLst>
  <p:handoutMasterIdLst>
    <p:handoutMasterId r:id="rId18"/>
  </p:handoutMasterIdLst>
  <p:sldIdLst>
    <p:sldId id="474" r:id="rId2"/>
    <p:sldId id="475" r:id="rId3"/>
    <p:sldId id="476" r:id="rId4"/>
    <p:sldId id="483" r:id="rId5"/>
    <p:sldId id="472" r:id="rId6"/>
    <p:sldId id="482" r:id="rId7"/>
    <p:sldId id="478" r:id="rId8"/>
    <p:sldId id="479" r:id="rId9"/>
    <p:sldId id="480" r:id="rId10"/>
    <p:sldId id="481" r:id="rId11"/>
    <p:sldId id="485" r:id="rId12"/>
    <p:sldId id="487" r:id="rId13"/>
    <p:sldId id="486" r:id="rId14"/>
    <p:sldId id="473" r:id="rId15"/>
    <p:sldId id="477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CB6BBEF7-9717-4733-A929-535518E6EBF6}">
          <p14:sldIdLst>
            <p14:sldId id="474"/>
            <p14:sldId id="475"/>
            <p14:sldId id="476"/>
            <p14:sldId id="483"/>
            <p14:sldId id="472"/>
            <p14:sldId id="482"/>
            <p14:sldId id="478"/>
            <p14:sldId id="479"/>
            <p14:sldId id="480"/>
            <p14:sldId id="481"/>
          </p14:sldIdLst>
        </p14:section>
        <p14:section name="SSIS 2012 (Optional)" id="{9978C562-50FD-4F20-8B6B-E0D07841067B}">
          <p14:sldIdLst>
            <p14:sldId id="485"/>
            <p14:sldId id="487"/>
            <p14:sldId id="486"/>
            <p14:sldId id="473"/>
          </p14:sldIdLst>
        </p14:section>
        <p14:section name="Close" id="{EDB659FB-E64E-48E2-AB42-D9B7444FB6A4}">
          <p14:sldIdLst>
            <p14:sldId id="4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059" autoAdjust="0"/>
    <p:restoredTop sz="89606" autoAdjust="0"/>
  </p:normalViewPr>
  <p:slideViewPr>
    <p:cSldViewPr>
      <p:cViewPr varScale="1">
        <p:scale>
          <a:sx n="67" d="100"/>
          <a:sy n="67" d="100"/>
        </p:scale>
        <p:origin x="121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1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17CB51E-7430-4CBE-A3E6-8C4BB1EDB396}" type="datetimeFigureOut">
              <a:rPr lang="en-US" smtClean="0"/>
              <a:t>7/25/2014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2026B26-A949-4732-9CD3-15EEC57E72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25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0F830A1-3891-4B82-A120-081866556DA0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8CC9574-A819-4FE4-99A7-1E27AD09A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51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642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533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894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1670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566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578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</a:rPr>
                <a:t>Making Business Intelligent</a:t>
              </a:r>
            </a:p>
          </p:txBody>
        </p:sp>
        <p:sp>
          <p:nvSpPr>
            <p:cNvPr id="10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</a:rPr>
                <a:t>www.pragmaticsworks.com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888358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31384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49974"/>
      </p:ext>
    </p:extLst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>
              <a:buNone/>
              <a:defRPr lang="en-US" sz="2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>
              <a:defRPr lang="en-US" sz="36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16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</a:rPr>
                <a:t>Making Business Intelligent</a:t>
              </a:r>
            </a:p>
          </p:txBody>
        </p:sp>
        <p:sp>
          <p:nvSpPr>
            <p:cNvPr id="18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</a:rPr>
                <a:t>www.pragmaticsworks.com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</p:spTree>
    <p:extLst/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: Empha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>
              <a:defRPr lang="en-US" sz="4600" b="1" kern="1200" spc="-150" baseline="0" dirty="0" smtClean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97600" y="2438400"/>
            <a:ext cx="8694000" cy="639762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800" kern="1200" dirty="0" smtClean="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</a:rPr>
                <a:t>Making Business Intelligent</a:t>
              </a:r>
            </a:p>
          </p:txBody>
        </p:sp>
        <p:sp>
          <p:nvSpPr>
            <p:cNvPr id="11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</a:rPr>
                <a:t>www.pragmaticsworks.com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</p:spTree>
    <p:extLst/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lang="en-US" sz="4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>
              <a:buNone/>
              <a:defRPr lang="en-US" sz="1800" b="1" kern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</a:rPr>
                <a:t>Making Business Intelligent</a:t>
              </a:r>
            </a:p>
          </p:txBody>
        </p:sp>
        <p:sp>
          <p:nvSpPr>
            <p:cNvPr id="13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</a:rPr>
                <a:t>www.pragmaticsworks.com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</p:spTree>
    <p:extLst/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>
              <a:defRPr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</a:rPr>
                <a:t>Making Business Intelligent</a:t>
              </a:r>
            </a:p>
          </p:txBody>
        </p:sp>
        <p:sp>
          <p:nvSpPr>
            <p:cNvPr id="14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</a:rPr>
                <a:t>www.pragmaticsworks.com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</p:spTree>
    <p:extLst/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62400" y="414867"/>
            <a:ext cx="5124000" cy="457200"/>
          </a:xfrm>
        </p:spPr>
        <p:txBody>
          <a:bodyPr>
            <a:normAutofit/>
          </a:bodyPr>
          <a:lstStyle>
            <a:lvl1pPr algn="l">
              <a:defRPr lang="en-US" sz="2800" b="1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</a:rPr>
                <a:t>Making Business Intelligent</a:t>
              </a:r>
            </a:p>
          </p:txBody>
        </p:sp>
        <p:sp>
          <p:nvSpPr>
            <p:cNvPr id="11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</a:rPr>
                <a:t>www.pragmaticsworks.com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</p:spTree>
    <p:extLst/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34E2-BBB6-4D34-BB01-078E9AA25260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20FCD-5F4C-4989-BE05-0A8208BCBC2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</a:rPr>
                <a:t>Making Business Intelligent</a:t>
              </a:r>
            </a:p>
          </p:txBody>
        </p:sp>
        <p:sp>
          <p:nvSpPr>
            <p:cNvPr id="9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</a:rPr>
                <a:t>www.pragmaticsworks.com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hasCustomPrompt="1"/>
          </p:nvPr>
        </p:nvSpPr>
        <p:spPr>
          <a:xfrm>
            <a:off x="235390" y="1122363"/>
            <a:ext cx="8691327" cy="2387600"/>
          </a:xfrm>
        </p:spPr>
        <p:txBody>
          <a:bodyPr anchor="b">
            <a:noAutofit/>
          </a:bodyPr>
          <a:lstStyle>
            <a:lvl1pPr algn="l">
              <a:defRPr sz="6600">
                <a:solidFill>
                  <a:srgbClr val="0D2E82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235389" y="3583931"/>
            <a:ext cx="6858000" cy="1655762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6" name="Picture 2" descr="logo498864_m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2097" y="5768844"/>
            <a:ext cx="2031904" cy="5715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78475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76102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663559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19884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262937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30592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34E2-BBB6-4D34-BB01-078E9AA25260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20FCD-5F4C-4989-BE05-0A8208BCBC2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996823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043525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50915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7/25/2014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6278464"/>
            <a:ext cx="9143999" cy="579536"/>
            <a:chOff x="0" y="6278464"/>
            <a:chExt cx="9143999" cy="579536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0" y="6278464"/>
              <a:ext cx="9143999" cy="579536"/>
            </a:xfrm>
            <a:prstGeom prst="rect">
              <a:avLst/>
            </a:prstGeom>
            <a:solidFill>
              <a:srgbClr val="0D2E82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2 Subtítulo"/>
            <p:cNvSpPr txBox="1">
              <a:spLocks/>
            </p:cNvSpPr>
            <p:nvPr/>
          </p:nvSpPr>
          <p:spPr>
            <a:xfrm>
              <a:off x="714348" y="6429396"/>
              <a:ext cx="1822573" cy="2318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900" b="1" cap="all" dirty="0">
                  <a:solidFill>
                    <a:schemeClr val="bg1"/>
                  </a:solidFill>
                </a:rPr>
                <a:t>Making Business Intelligent</a:t>
              </a:r>
            </a:p>
          </p:txBody>
        </p:sp>
        <p:sp>
          <p:nvSpPr>
            <p:cNvPr id="10" name="2 Subtítulo"/>
            <p:cNvSpPr txBox="1">
              <a:spLocks/>
            </p:cNvSpPr>
            <p:nvPr/>
          </p:nvSpPr>
          <p:spPr>
            <a:xfrm>
              <a:off x="6286512" y="6429396"/>
              <a:ext cx="2357454" cy="2857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spcBef>
                  <a:spcPts val="0"/>
                </a:spcBef>
              </a:pPr>
              <a:r>
                <a:rPr lang="es-HN" sz="1400" b="1" dirty="0" smtClean="0">
                  <a:solidFill>
                    <a:schemeClr val="bg1"/>
                  </a:solidFill>
                </a:rPr>
                <a:t>www.pragmaticsworks.com</a:t>
              </a:r>
              <a:endParaRPr lang="es-E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1499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49" r:id="rId12"/>
    <p:sldLayoutId id="2147483655" r:id="rId13"/>
    <p:sldLayoutId id="2147483660" r:id="rId14"/>
    <p:sldLayoutId id="2147483676" r:id="rId15"/>
    <p:sldLayoutId id="2147483658" r:id="rId16"/>
    <p:sldLayoutId id="2147483663" r:id="rId17"/>
    <p:sldLayoutId id="2147483691" r:id="rId18"/>
  </p:sldLayoutIdLst>
  <p:transition spd="slow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CDC Made Easy with SSIS 2012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35389" y="3545198"/>
            <a:ext cx="6858000" cy="1541152"/>
          </a:xfrm>
        </p:spPr>
        <p:txBody>
          <a:bodyPr>
            <a:normAutofit/>
          </a:bodyPr>
          <a:lstStyle/>
          <a:p>
            <a:r>
              <a:rPr lang="en-US" sz="1800" dirty="0"/>
              <a:t>Bradley Schacht</a:t>
            </a:r>
          </a:p>
          <a:p>
            <a:r>
              <a:rPr lang="en-US" sz="1800" dirty="0"/>
              <a:t>Twitter: @SQLBS</a:t>
            </a:r>
          </a:p>
          <a:p>
            <a:r>
              <a:rPr lang="en-US" sz="1800" dirty="0"/>
              <a:t>Email: BSchacht@PragmaticWorks.com</a:t>
            </a:r>
          </a:p>
          <a:p>
            <a:r>
              <a:rPr lang="en-US" sz="1800" dirty="0"/>
              <a:t>Blog: www.BradleySchacht.com</a:t>
            </a:r>
          </a:p>
        </p:txBody>
      </p:sp>
    </p:spTree>
    <p:extLst>
      <p:ext uri="{BB962C8B-B14F-4D97-AF65-F5344CB8AC3E}">
        <p14:creationId xmlns:p14="http://schemas.microsoft.com/office/powerpoint/2010/main" val="53232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and Consumption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row marked with change type and LSN</a:t>
            </a:r>
          </a:p>
          <a:p>
            <a:r>
              <a:rPr lang="en-US" dirty="0" smtClean="0"/>
              <a:t>1 = Deleted</a:t>
            </a:r>
          </a:p>
          <a:p>
            <a:r>
              <a:rPr lang="en-US" dirty="0" smtClean="0"/>
              <a:t>2 = Insert</a:t>
            </a:r>
          </a:p>
          <a:p>
            <a:r>
              <a:rPr lang="en-US" dirty="0" smtClean="0"/>
              <a:t>3 = Record Before Update</a:t>
            </a:r>
          </a:p>
          <a:p>
            <a:r>
              <a:rPr lang="en-US" dirty="0" smtClean="0"/>
              <a:t>4 = Record After Update</a:t>
            </a:r>
          </a:p>
        </p:txBody>
      </p:sp>
    </p:spTree>
    <p:extLst>
      <p:ext uri="{BB962C8B-B14F-4D97-AF65-F5344CB8AC3E}">
        <p14:creationId xmlns:p14="http://schemas.microsoft.com/office/powerpoint/2010/main" val="326862910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SSIS and Change Data Capture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New SSIS Components in 2012</a:t>
            </a:r>
          </a:p>
          <a:p>
            <a:r>
              <a:rPr lang="en-US" dirty="0" smtClean="0"/>
              <a:t>Simplified design</a:t>
            </a:r>
          </a:p>
          <a:p>
            <a:r>
              <a:rPr lang="en-US" dirty="0" smtClean="0"/>
              <a:t>Initial and incremental loads</a:t>
            </a:r>
          </a:p>
          <a:p>
            <a:r>
              <a:rPr lang="en-US" dirty="0" smtClean="0"/>
              <a:t>Single table as source</a:t>
            </a:r>
            <a:endParaRPr lang="en-US" dirty="0"/>
          </a:p>
        </p:txBody>
      </p:sp>
      <p:pic>
        <p:nvPicPr>
          <p:cNvPr id="1026" name="Picture 2" descr="http://www.bradleyschacht.com/wp-content/uploads/2012/07/CDC-State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82468"/>
            <a:ext cx="3181350" cy="426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968150"/>
      </p:ext>
    </p:extLst>
  </p:cSld>
  <p:clrMapOvr>
    <a:masterClrMapping/>
  </p:clrMapOvr>
  <p:transition spd="slow"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CDC Control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r>
              <a:rPr lang="en-US" dirty="0" smtClean="0"/>
              <a:t>Reload or incremental</a:t>
            </a:r>
          </a:p>
          <a:p>
            <a:r>
              <a:rPr lang="en-US" dirty="0" smtClean="0"/>
              <a:t>Manages the  processing range (LSN)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502539"/>
            <a:ext cx="8382000" cy="218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49571"/>
      </p:ext>
    </p:extLst>
  </p:cSld>
  <p:clrMapOvr>
    <a:masterClrMapping/>
  </p:clrMapOvr>
  <p:transition spd="slow"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401763"/>
          </a:xfrm>
        </p:spPr>
        <p:txBody>
          <a:bodyPr/>
          <a:lstStyle/>
          <a:p>
            <a:r>
              <a:rPr lang="en-US" dirty="0" smtClean="0"/>
              <a:t>Source runs functions so you don’t have to!</a:t>
            </a:r>
          </a:p>
          <a:p>
            <a:r>
              <a:rPr lang="en-US" dirty="0" smtClean="0"/>
              <a:t>Splitter = (Conditional Split) – (Work)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1294109"/>
            <a:ext cx="6324600" cy="343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58893"/>
      </p:ext>
    </p:extLst>
  </p:cSld>
  <p:clrMapOvr>
    <a:masterClrMapping/>
  </p:clrMapOvr>
  <p:transition spd="slow"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Data Capture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19900" dirty="0" smtClean="0"/>
              <a:t>DEMO</a:t>
            </a:r>
            <a:endParaRPr lang="en-US" sz="19900" dirty="0"/>
          </a:p>
        </p:txBody>
      </p:sp>
    </p:spTree>
    <p:extLst>
      <p:ext uri="{BB962C8B-B14F-4D97-AF65-F5344CB8AC3E}">
        <p14:creationId xmlns:p14="http://schemas.microsoft.com/office/powerpoint/2010/main" val="264615967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Questions and Comments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35389" y="3545198"/>
            <a:ext cx="6858000" cy="1541152"/>
          </a:xfrm>
        </p:spPr>
        <p:txBody>
          <a:bodyPr>
            <a:normAutofit fontScale="77500" lnSpcReduction="20000"/>
          </a:bodyPr>
          <a:lstStyle/>
          <a:p>
            <a:pPr algn="l">
              <a:buNone/>
            </a:pPr>
            <a:r>
              <a:rPr lang="en-US" dirty="0" smtClean="0"/>
              <a:t>Bradley Schacht</a:t>
            </a:r>
          </a:p>
          <a:p>
            <a:pPr algn="l">
              <a:buNone/>
            </a:pPr>
            <a:r>
              <a:rPr lang="en-US" b="1" dirty="0" smtClean="0"/>
              <a:t>Email: </a:t>
            </a:r>
            <a:r>
              <a:rPr lang="en-US" dirty="0" smtClean="0"/>
              <a:t>Bschacht@PragmaticWorks.com</a:t>
            </a:r>
          </a:p>
          <a:p>
            <a:pPr algn="l">
              <a:buNone/>
            </a:pPr>
            <a:r>
              <a:rPr lang="en-US" b="1" dirty="0" smtClean="0"/>
              <a:t>Twitter: </a:t>
            </a:r>
            <a:r>
              <a:rPr lang="en-US" dirty="0" smtClean="0"/>
              <a:t>@SQLBS</a:t>
            </a:r>
          </a:p>
          <a:p>
            <a:pPr algn="l">
              <a:buNone/>
            </a:pPr>
            <a:r>
              <a:rPr lang="en-US" b="1" dirty="0" smtClean="0"/>
              <a:t>Blog: </a:t>
            </a:r>
            <a:r>
              <a:rPr lang="en-US" dirty="0" smtClean="0"/>
              <a:t>www.BradleySchacht.com</a:t>
            </a:r>
          </a:p>
        </p:txBody>
      </p:sp>
    </p:spTree>
    <p:extLst>
      <p:ext uri="{BB962C8B-B14F-4D97-AF65-F5344CB8AC3E}">
        <p14:creationId xmlns:p14="http://schemas.microsoft.com/office/powerpoint/2010/main" val="297568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About Me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4" name="Picture 2" descr="http://www.paduiblog.com/uploads/image/Harrisburg%20DUI%20Lawyer%20ner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4" y="1828801"/>
            <a:ext cx="1885950" cy="3482998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11179610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About Me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5"/>
          <p:cNvSpPr txBox="1">
            <a:spLocks/>
          </p:cNvSpPr>
          <p:nvPr/>
        </p:nvSpPr>
        <p:spPr>
          <a:xfrm>
            <a:off x="457200" y="1866900"/>
            <a:ext cx="4419600" cy="3314700"/>
          </a:xfrm>
          <a:prstGeom prst="rect">
            <a:avLst/>
          </a:prstGeom>
        </p:spPr>
        <p:txBody>
          <a:bodyPr vert="horz" lIns="68580" tIns="34290" rIns="68580" bIns="34290" rtlCol="0" anchor="ctr" anchorCtr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BI Consultant and Trainer with Pragmatic Works</a:t>
            </a:r>
          </a:p>
          <a:p>
            <a:endParaRPr lang="en-US" sz="1800" dirty="0"/>
          </a:p>
          <a:p>
            <a:r>
              <a:rPr lang="en-US" sz="1800" dirty="0"/>
              <a:t>Blogs at </a:t>
            </a:r>
            <a:r>
              <a:rPr lang="en-US" sz="1800" dirty="0" smtClean="0"/>
              <a:t>BradleySchacht.com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 smtClean="0"/>
              <a:t>Author of SQL Server Books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Has spoke at past events like User Group, Code Camps, and SQL Saturdays</a:t>
            </a:r>
          </a:p>
        </p:txBody>
      </p:sp>
      <p:pic>
        <p:nvPicPr>
          <p:cNvPr id="4098" name="Picture 2" descr="Kitten Compu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955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169616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Change Detection of Yesteryear…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Audit time stamps</a:t>
            </a:r>
          </a:p>
          <a:p>
            <a:r>
              <a:rPr lang="en-US" dirty="0" smtClean="0"/>
              <a:t>Triggers</a:t>
            </a:r>
          </a:p>
          <a:p>
            <a:r>
              <a:rPr lang="en-US" dirty="0" smtClean="0"/>
              <a:t>Custom stored procedures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party tools (i.e. </a:t>
            </a:r>
            <a:r>
              <a:rPr lang="en-US" dirty="0" err="1" smtClean="0"/>
              <a:t>Attunity</a:t>
            </a:r>
            <a:r>
              <a:rPr lang="en-US" dirty="0" smtClean="0"/>
              <a:t> CDC)</a:t>
            </a:r>
          </a:p>
        </p:txBody>
      </p:sp>
    </p:spTree>
    <p:extLst>
      <p:ext uri="{BB962C8B-B14F-4D97-AF65-F5344CB8AC3E}">
        <p14:creationId xmlns:p14="http://schemas.microsoft.com/office/powerpoint/2010/main" val="101743036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is change data capture(CDC)?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Designed for Data Warehouse loads</a:t>
            </a:r>
          </a:p>
          <a:p>
            <a:r>
              <a:rPr lang="en-US" dirty="0" smtClean="0"/>
              <a:t>Captures inserts, updates and deletes (</a:t>
            </a:r>
            <a:r>
              <a:rPr lang="en-US" dirty="0" smtClean="0"/>
              <a:t>DML)</a:t>
            </a:r>
            <a:endParaRPr lang="en-US" dirty="0" smtClean="0"/>
          </a:p>
          <a:p>
            <a:r>
              <a:rPr lang="en-US" dirty="0" smtClean="0"/>
              <a:t>Keeps history (point in time)</a:t>
            </a:r>
          </a:p>
          <a:p>
            <a:r>
              <a:rPr lang="en-US" dirty="0" smtClean="0"/>
              <a:t>Stored in table format</a:t>
            </a:r>
          </a:p>
          <a:p>
            <a:r>
              <a:rPr lang="en-US" dirty="0" smtClean="0"/>
              <a:t>Captured on individual tables</a:t>
            </a:r>
          </a:p>
          <a:p>
            <a:r>
              <a:rPr lang="en-US" dirty="0" smtClean="0"/>
              <a:t>Captured with Log Sequence Numbers (LSN)</a:t>
            </a:r>
          </a:p>
        </p:txBody>
      </p:sp>
    </p:spTree>
    <p:extLst>
      <p:ext uri="{BB962C8B-B14F-4D97-AF65-F5344CB8AC3E}">
        <p14:creationId xmlns:p14="http://schemas.microsoft.com/office/powerpoint/2010/main" val="262182919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change data capture(CDC) is NOT?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Change Tracking</a:t>
            </a:r>
          </a:p>
          <a:p>
            <a:r>
              <a:rPr lang="en-US" dirty="0" smtClean="0"/>
              <a:t>Center for Disease Control</a:t>
            </a:r>
          </a:p>
        </p:txBody>
      </p:sp>
    </p:spTree>
    <p:extLst>
      <p:ext uri="{BB962C8B-B14F-4D97-AF65-F5344CB8AC3E}">
        <p14:creationId xmlns:p14="http://schemas.microsoft.com/office/powerpoint/2010/main" val="300321704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CDC vs Change Tracking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041794"/>
              </p:ext>
            </p:extLst>
          </p:nvPr>
        </p:nvGraphicFramePr>
        <p:xfrm>
          <a:off x="152400" y="1676400"/>
          <a:ext cx="8915400" cy="3640550"/>
        </p:xfrm>
        <a:graphic>
          <a:graphicData uri="http://schemas.openxmlformats.org/drawingml/2006/table">
            <a:tbl>
              <a:tblPr/>
              <a:tblGrid>
                <a:gridCol w="3886200"/>
                <a:gridCol w="2743200"/>
                <a:gridCol w="2286000"/>
              </a:tblGrid>
              <a:tr h="441809">
                <a:tc>
                  <a:txBody>
                    <a:bodyPr/>
                    <a:lstStyle/>
                    <a:p>
                      <a:pPr algn="l"/>
                      <a:r>
                        <a:rPr lang="en-US" sz="2200" b="1">
                          <a:solidFill>
                            <a:schemeClr val="bg1"/>
                          </a:solidFill>
                          <a:effectLst/>
                        </a:rPr>
                        <a:t>Feature</a:t>
                      </a:r>
                    </a:p>
                  </a:txBody>
                  <a:tcPr marL="72428" marR="72428" marT="90535" marB="90535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b="1" dirty="0">
                          <a:solidFill>
                            <a:schemeClr val="bg1"/>
                          </a:solidFill>
                          <a:effectLst/>
                        </a:rPr>
                        <a:t>Change </a:t>
                      </a:r>
                      <a:r>
                        <a:rPr lang="en-US" sz="2200" b="1" dirty="0" smtClean="0">
                          <a:solidFill>
                            <a:schemeClr val="bg1"/>
                          </a:solidFill>
                          <a:effectLst/>
                        </a:rPr>
                        <a:t>Data Capture</a:t>
                      </a:r>
                      <a:endParaRPr lang="en-US" sz="22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2428" marR="72428" marT="90535" marB="90535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b="1" dirty="0">
                          <a:solidFill>
                            <a:schemeClr val="bg1"/>
                          </a:solidFill>
                          <a:effectLst/>
                        </a:rPr>
                        <a:t>Change </a:t>
                      </a:r>
                      <a:r>
                        <a:rPr lang="en-US" sz="2200" b="1" dirty="0" smtClean="0">
                          <a:solidFill>
                            <a:schemeClr val="bg1"/>
                          </a:solidFill>
                          <a:effectLst/>
                        </a:rPr>
                        <a:t>Tracking</a:t>
                      </a:r>
                      <a:endParaRPr lang="en-US" sz="22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72428" marR="72428" marT="90535" marB="90535" anchor="ctr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41809">
                <a:tc>
                  <a:txBody>
                    <a:bodyPr/>
                    <a:lstStyle/>
                    <a:p>
                      <a:pPr fontAlgn="t"/>
                      <a:r>
                        <a:rPr lang="en-US" sz="2200" b="1" dirty="0">
                          <a:solidFill>
                            <a:srgbClr val="2A2A2A"/>
                          </a:solidFill>
                          <a:effectLst/>
                        </a:rPr>
                        <a:t>Tracked changes</a:t>
                      </a:r>
                      <a:endParaRPr lang="en-US" sz="2200" dirty="0">
                        <a:solidFill>
                          <a:srgbClr val="2A2A2A"/>
                        </a:solidFill>
                        <a:effectLst/>
                      </a:endParaRP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 dirty="0">
                          <a:solidFill>
                            <a:srgbClr val="2A2A2A"/>
                          </a:solidFill>
                          <a:effectLst/>
                        </a:rPr>
                        <a:t> 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 dirty="0">
                          <a:solidFill>
                            <a:srgbClr val="2A2A2A"/>
                          </a:solidFill>
                          <a:effectLst/>
                        </a:rPr>
                        <a:t> 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41809">
                <a:tc>
                  <a:txBody>
                    <a:bodyPr/>
                    <a:lstStyle/>
                    <a:p>
                      <a:pPr fontAlgn="t"/>
                      <a:r>
                        <a:rPr lang="en-US" sz="2200" dirty="0">
                          <a:solidFill>
                            <a:srgbClr val="2A2A2A"/>
                          </a:solidFill>
                          <a:effectLst/>
                        </a:rPr>
                        <a:t>DML changes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>
                          <a:solidFill>
                            <a:srgbClr val="2A2A2A"/>
                          </a:solidFill>
                          <a:effectLst/>
                        </a:rPr>
                        <a:t>Yes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>
                          <a:solidFill>
                            <a:srgbClr val="2A2A2A"/>
                          </a:solidFill>
                          <a:effectLst/>
                        </a:rPr>
                        <a:t>Yes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1809">
                <a:tc>
                  <a:txBody>
                    <a:bodyPr/>
                    <a:lstStyle/>
                    <a:p>
                      <a:pPr fontAlgn="t"/>
                      <a:r>
                        <a:rPr lang="en-US" sz="2200" b="1" dirty="0">
                          <a:solidFill>
                            <a:schemeClr val="tx1"/>
                          </a:solidFill>
                          <a:effectLst/>
                        </a:rPr>
                        <a:t>Tracked information</a:t>
                      </a:r>
                      <a:endParaRPr lang="en-US" sz="22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41809">
                <a:tc>
                  <a:txBody>
                    <a:bodyPr/>
                    <a:lstStyle/>
                    <a:p>
                      <a:pPr fontAlgn="t"/>
                      <a:r>
                        <a:rPr lang="en-US" sz="2200">
                          <a:solidFill>
                            <a:srgbClr val="2A2A2A"/>
                          </a:solidFill>
                          <a:effectLst/>
                        </a:rPr>
                        <a:t>Historical data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 dirty="0">
                          <a:solidFill>
                            <a:srgbClr val="2A2A2A"/>
                          </a:solidFill>
                          <a:effectLst/>
                        </a:rPr>
                        <a:t>Yes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 dirty="0">
                          <a:solidFill>
                            <a:srgbClr val="2A2A2A"/>
                          </a:solidFill>
                          <a:effectLst/>
                        </a:rPr>
                        <a:t>No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42450">
                <a:tc>
                  <a:txBody>
                    <a:bodyPr/>
                    <a:lstStyle/>
                    <a:p>
                      <a:pPr fontAlgn="t"/>
                      <a:r>
                        <a:rPr lang="en-US" sz="2200">
                          <a:solidFill>
                            <a:srgbClr val="2A2A2A"/>
                          </a:solidFill>
                          <a:effectLst/>
                        </a:rPr>
                        <a:t>Whether column was changed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 dirty="0">
                          <a:solidFill>
                            <a:srgbClr val="2A2A2A"/>
                          </a:solidFill>
                          <a:effectLst/>
                        </a:rPr>
                        <a:t>Yes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 dirty="0">
                          <a:solidFill>
                            <a:srgbClr val="2A2A2A"/>
                          </a:solidFill>
                          <a:effectLst/>
                        </a:rPr>
                        <a:t>Yes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1809">
                <a:tc>
                  <a:txBody>
                    <a:bodyPr/>
                    <a:lstStyle/>
                    <a:p>
                      <a:pPr fontAlgn="t"/>
                      <a:r>
                        <a:rPr lang="en-US" sz="2200">
                          <a:solidFill>
                            <a:srgbClr val="2A2A2A"/>
                          </a:solidFill>
                          <a:effectLst/>
                        </a:rPr>
                        <a:t>DML type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>
                          <a:solidFill>
                            <a:srgbClr val="2A2A2A"/>
                          </a:solidFill>
                          <a:effectLst/>
                        </a:rPr>
                        <a:t>Yes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200" dirty="0">
                          <a:solidFill>
                            <a:srgbClr val="2A2A2A"/>
                          </a:solidFill>
                          <a:effectLst/>
                        </a:rPr>
                        <a:t>Yes</a:t>
                      </a:r>
                    </a:p>
                  </a:txBody>
                  <a:tcPr marL="72428" marR="72428" marT="90535" marB="90535">
                    <a:lnL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2783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91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SQL Server 2008 or newer</a:t>
            </a:r>
          </a:p>
          <a:p>
            <a:r>
              <a:rPr lang="en-US" dirty="0" smtClean="0"/>
              <a:t>SQL Agent Job to read logs</a:t>
            </a:r>
          </a:p>
          <a:p>
            <a:r>
              <a:rPr lang="en-US" dirty="0" smtClean="0"/>
              <a:t>Tables need primary key</a:t>
            </a:r>
          </a:p>
          <a:p>
            <a:r>
              <a:rPr lang="en-US" dirty="0" smtClean="0"/>
              <a:t>Don’t forget to enable SQL Agent</a:t>
            </a:r>
          </a:p>
        </p:txBody>
      </p:sp>
      <p:pic>
        <p:nvPicPr>
          <p:cNvPr id="4" name="Picture 6" descr="Change data capture data fl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66800"/>
            <a:ext cx="3048000" cy="51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0880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and Consumption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Enable on database</a:t>
            </a:r>
          </a:p>
          <a:p>
            <a:r>
              <a:rPr lang="en-US" dirty="0" smtClean="0"/>
              <a:t>Enable on table(s)</a:t>
            </a:r>
          </a:p>
          <a:p>
            <a:r>
              <a:rPr lang="en-US" dirty="0" smtClean="0"/>
              <a:t>Create wrapper functions (optional)</a:t>
            </a:r>
          </a:p>
          <a:p>
            <a:r>
              <a:rPr lang="en-US" dirty="0" smtClean="0"/>
              <a:t>Consume data via stored </a:t>
            </a:r>
            <a:r>
              <a:rPr lang="en-US" dirty="0" err="1" smtClean="0"/>
              <a:t>proc</a:t>
            </a:r>
            <a:r>
              <a:rPr lang="en-US" dirty="0" smtClean="0"/>
              <a:t> or SSIS</a:t>
            </a:r>
          </a:p>
          <a:p>
            <a:pPr lvl="1"/>
            <a:r>
              <a:rPr lang="en-US" dirty="0" smtClean="0"/>
              <a:t>New tasks and data flow components in SSIS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04516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agmatic Wor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Pragmatic Works</Template>
  <TotalTime>0</TotalTime>
  <Words>323</Words>
  <Application>Microsoft Office PowerPoint</Application>
  <PresentationFormat>On-screen Show (4:3)</PresentationFormat>
  <Paragraphs>92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Georgia</vt:lpstr>
      <vt:lpstr>Segoe UI Light</vt:lpstr>
      <vt:lpstr>Pragmatic Works</vt:lpstr>
      <vt:lpstr>CDC Made Easy with SSIS 2012</vt:lpstr>
      <vt:lpstr>About Me</vt:lpstr>
      <vt:lpstr>About Me</vt:lpstr>
      <vt:lpstr>Change Detection of Yesteryear…</vt:lpstr>
      <vt:lpstr>What is change data capture(CDC)?</vt:lpstr>
      <vt:lpstr>What change data capture(CDC) is NOT?</vt:lpstr>
      <vt:lpstr>CDC vs Change Tracking</vt:lpstr>
      <vt:lpstr>Requirements</vt:lpstr>
      <vt:lpstr>Setup and Consumption</vt:lpstr>
      <vt:lpstr>Setup and Consumption</vt:lpstr>
      <vt:lpstr>SSIS and Change Data Capture</vt:lpstr>
      <vt:lpstr>CDC Control Task</vt:lpstr>
      <vt:lpstr>Data Flow Components</vt:lpstr>
      <vt:lpstr>Change Data Capture</vt:lpstr>
      <vt:lpstr>Questions and Comments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2010-04-01T01:20:12Z</dcterms:created>
  <dcterms:modified xsi:type="dcterms:W3CDTF">2014-07-25T13:24:34Z</dcterms:modified>
</cp:coreProperties>
</file>