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72" r:id="rId9"/>
    <p:sldId id="273" r:id="rId10"/>
    <p:sldId id="263" r:id="rId11"/>
    <p:sldId id="264" r:id="rId12"/>
    <p:sldId id="265" r:id="rId13"/>
    <p:sldId id="275" r:id="rId14"/>
    <p:sldId id="276" r:id="rId15"/>
    <p:sldId id="277" r:id="rId16"/>
    <p:sldId id="274" r:id="rId17"/>
    <p:sldId id="278" r:id="rId18"/>
    <p:sldId id="279" r:id="rId19"/>
    <p:sldId id="281" r:id="rId20"/>
    <p:sldId id="283" r:id="rId21"/>
    <p:sldId id="284" r:id="rId22"/>
    <p:sldId id="266" r:id="rId23"/>
    <p:sldId id="290" r:id="rId24"/>
    <p:sldId id="289" r:id="rId25"/>
    <p:sldId id="285" r:id="rId26"/>
    <p:sldId id="286" r:id="rId27"/>
    <p:sldId id="287" r:id="rId28"/>
    <p:sldId id="268" r:id="rId29"/>
    <p:sldId id="288" r:id="rId30"/>
    <p:sldId id="270" r:id="rId31"/>
  </p:sldIdLst>
  <p:sldSz cx="9144000" cy="6858000" type="screen4x3"/>
  <p:notesSz cx="6858000" cy="9144000"/>
  <p:defaultTextStyle>
    <a:defPPr>
      <a:defRPr lang="en-US">
        <a:uFillTx/>
      </a:defRPr>
    </a:defPPr>
    <a:lvl1pPr marL="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39A031-CB33-4759-A2C9-E7CCF24AE135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BF4E9-38AB-4391-ABFE-C3B65946A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46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9pPr>
          </a:lstStyle>
          <a:p>
            <a:r>
              <a:rPr lang="en-US" smtClean="0">
                <a:uFillTx/>
              </a:rPr>
              <a:t>Click to edit Master subtitle style</a:t>
            </a:r>
            <a:endParaRPr lang="en-US">
              <a:uFillTx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DC64-3F14-407B-9800-3EB649F0FF69}" type="datetimeFigureOut">
              <a:rPr lang="en-US" smtClean="0">
                <a:uFillTx/>
              </a:rPr>
              <a:t>10/9/2014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5106-9A30-44AB-863F-2751AF392B2C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>
                <a:uFillTx/>
              </a:rPr>
              <a:t>Click to 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DC64-3F14-407B-9800-3EB649F0FF69}" type="datetimeFigureOut">
              <a:rPr lang="en-US" smtClean="0">
                <a:uFillTx/>
              </a:rPr>
              <a:t>10/9/2014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5106-9A30-44AB-863F-2751AF392B2C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>
                <a:uFillTx/>
              </a:rPr>
              <a:t>Click to 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DC64-3F14-407B-9800-3EB649F0FF69}" type="datetimeFigureOut">
              <a:rPr lang="en-US" smtClean="0">
                <a:uFillTx/>
              </a:rPr>
              <a:t>10/9/2014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5106-9A30-44AB-863F-2751AF392B2C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>
                <a:uFillTx/>
              </a:rPr>
              <a:t>Click to 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DC64-3F14-407B-9800-3EB649F0FF69}" type="datetimeFigureOut">
              <a:rPr lang="en-US" smtClean="0">
                <a:uFillTx/>
              </a:rPr>
              <a:t>10/9/2014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5106-9A30-44AB-863F-2751AF392B2C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uFillTx/>
              </a:defRPr>
            </a:lvl1pPr>
          </a:lstStyle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uFillTx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  <a:uFillTx/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9pPr>
          </a:lstStyle>
          <a:p>
            <a:pPr lvl="0"/>
            <a:r>
              <a:rPr lang="en-US" smtClean="0">
                <a:uFillTx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DC64-3F14-407B-9800-3EB649F0FF69}" type="datetimeFigureOut">
              <a:rPr lang="en-US" smtClean="0">
                <a:uFillTx/>
              </a:rPr>
              <a:t>10/9/2014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5106-9A30-44AB-863F-2751AF392B2C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uFillTx/>
              </a:defRPr>
            </a:lvl1pPr>
            <a:lvl2pPr>
              <a:defRPr sz="2400">
                <a:uFillTx/>
              </a:defRPr>
            </a:lvl2pPr>
            <a:lvl3pPr>
              <a:defRPr sz="2000">
                <a:uFillTx/>
              </a:defRPr>
            </a:lvl3pPr>
            <a:lvl4pPr>
              <a:defRPr sz="1800">
                <a:uFillTx/>
              </a:defRPr>
            </a:lvl4pPr>
            <a:lvl5pPr>
              <a:defRPr sz="1800">
                <a:uFillTx/>
              </a:defRPr>
            </a:lvl5pPr>
            <a:lvl6pPr>
              <a:defRPr sz="1800">
                <a:uFillTx/>
              </a:defRPr>
            </a:lvl6pPr>
            <a:lvl7pPr>
              <a:defRPr sz="1800">
                <a:uFillTx/>
              </a:defRPr>
            </a:lvl7pPr>
            <a:lvl8pPr>
              <a:defRPr sz="1800">
                <a:uFillTx/>
              </a:defRPr>
            </a:lvl8pPr>
            <a:lvl9pPr>
              <a:defRPr sz="1800">
                <a:uFillTx/>
              </a:defRPr>
            </a:lvl9pPr>
          </a:lstStyle>
          <a:p>
            <a:pPr lvl="0"/>
            <a:r>
              <a:rPr lang="en-US" smtClean="0">
                <a:uFillTx/>
              </a:rPr>
              <a:t>Click to 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uFillTx/>
              </a:defRPr>
            </a:lvl1pPr>
            <a:lvl2pPr>
              <a:defRPr sz="2400">
                <a:uFillTx/>
              </a:defRPr>
            </a:lvl2pPr>
            <a:lvl3pPr>
              <a:defRPr sz="2000">
                <a:uFillTx/>
              </a:defRPr>
            </a:lvl3pPr>
            <a:lvl4pPr>
              <a:defRPr sz="1800">
                <a:uFillTx/>
              </a:defRPr>
            </a:lvl4pPr>
            <a:lvl5pPr>
              <a:defRPr sz="1800">
                <a:uFillTx/>
              </a:defRPr>
            </a:lvl5pPr>
            <a:lvl6pPr>
              <a:defRPr sz="1800">
                <a:uFillTx/>
              </a:defRPr>
            </a:lvl6pPr>
            <a:lvl7pPr>
              <a:defRPr sz="1800">
                <a:uFillTx/>
              </a:defRPr>
            </a:lvl7pPr>
            <a:lvl8pPr>
              <a:defRPr sz="1800">
                <a:uFillTx/>
              </a:defRPr>
            </a:lvl8pPr>
            <a:lvl9pPr>
              <a:defRPr sz="1800">
                <a:uFillTx/>
              </a:defRPr>
            </a:lvl9pPr>
          </a:lstStyle>
          <a:p>
            <a:pPr lvl="0"/>
            <a:r>
              <a:rPr lang="en-US" smtClean="0">
                <a:uFillTx/>
              </a:rPr>
              <a:t>Click to 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DC64-3F14-407B-9800-3EB649F0FF69}" type="datetimeFigureOut">
              <a:rPr lang="en-US" smtClean="0">
                <a:uFillTx/>
              </a:rPr>
              <a:t>10/9/2014</a:t>
            </a:fld>
            <a:endParaRPr lang="en-US">
              <a:uFillTx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5106-9A30-44AB-863F-2751AF392B2C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uFillTx/>
              </a:defRPr>
            </a:lvl1pPr>
          </a:lstStyle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uFillTx/>
              </a:defRPr>
            </a:lvl1pPr>
            <a:lvl2pPr marL="457200" indent="0">
              <a:buNone/>
              <a:defRPr sz="2000" b="1">
                <a:uFillTx/>
              </a:defRPr>
            </a:lvl2pPr>
            <a:lvl3pPr marL="914400" indent="0">
              <a:buNone/>
              <a:defRPr sz="1800" b="1">
                <a:uFillTx/>
              </a:defRPr>
            </a:lvl3pPr>
            <a:lvl4pPr marL="1371600" indent="0">
              <a:buNone/>
              <a:defRPr sz="1600" b="1">
                <a:uFillTx/>
              </a:defRPr>
            </a:lvl4pPr>
            <a:lvl5pPr marL="1828800" indent="0">
              <a:buNone/>
              <a:defRPr sz="1600" b="1">
                <a:uFillTx/>
              </a:defRPr>
            </a:lvl5pPr>
            <a:lvl6pPr marL="2286000" indent="0">
              <a:buNone/>
              <a:defRPr sz="1600" b="1">
                <a:uFillTx/>
              </a:defRPr>
            </a:lvl6pPr>
            <a:lvl7pPr marL="2743200" indent="0">
              <a:buNone/>
              <a:defRPr sz="1600" b="1">
                <a:uFillTx/>
              </a:defRPr>
            </a:lvl7pPr>
            <a:lvl8pPr marL="3200400" indent="0">
              <a:buNone/>
              <a:defRPr sz="1600" b="1">
                <a:uFillTx/>
              </a:defRPr>
            </a:lvl8pPr>
            <a:lvl9pPr marL="3657600" indent="0">
              <a:buNone/>
              <a:defRPr sz="1600" b="1">
                <a:uFillTx/>
              </a:defRPr>
            </a:lvl9pPr>
          </a:lstStyle>
          <a:p>
            <a:pPr lvl="0"/>
            <a:r>
              <a:rPr lang="en-US" smtClean="0">
                <a:uFillTx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uFillTx/>
              </a:defRPr>
            </a:lvl1pPr>
            <a:lvl2pPr>
              <a:defRPr sz="2000">
                <a:uFillTx/>
              </a:defRPr>
            </a:lvl2pPr>
            <a:lvl3pPr>
              <a:defRPr sz="1800">
                <a:uFillTx/>
              </a:defRPr>
            </a:lvl3pPr>
            <a:lvl4pPr>
              <a:defRPr sz="1600">
                <a:uFillTx/>
              </a:defRPr>
            </a:lvl4pPr>
            <a:lvl5pPr>
              <a:defRPr sz="1600">
                <a:uFillTx/>
              </a:defRPr>
            </a:lvl5pPr>
            <a:lvl6pPr>
              <a:defRPr sz="1600">
                <a:uFillTx/>
              </a:defRPr>
            </a:lvl6pPr>
            <a:lvl7pPr>
              <a:defRPr sz="1600">
                <a:uFillTx/>
              </a:defRPr>
            </a:lvl7pPr>
            <a:lvl8pPr>
              <a:defRPr sz="1600">
                <a:uFillTx/>
              </a:defRPr>
            </a:lvl8pPr>
            <a:lvl9pPr>
              <a:defRPr sz="1600">
                <a:uFillTx/>
              </a:defRPr>
            </a:lvl9pPr>
          </a:lstStyle>
          <a:p>
            <a:pPr lvl="0"/>
            <a:r>
              <a:rPr lang="en-US" smtClean="0">
                <a:uFillTx/>
              </a:rPr>
              <a:t>Click to 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uFillTx/>
              </a:defRPr>
            </a:lvl1pPr>
            <a:lvl2pPr marL="457200" indent="0">
              <a:buNone/>
              <a:defRPr sz="2000" b="1">
                <a:uFillTx/>
              </a:defRPr>
            </a:lvl2pPr>
            <a:lvl3pPr marL="914400" indent="0">
              <a:buNone/>
              <a:defRPr sz="1800" b="1">
                <a:uFillTx/>
              </a:defRPr>
            </a:lvl3pPr>
            <a:lvl4pPr marL="1371600" indent="0">
              <a:buNone/>
              <a:defRPr sz="1600" b="1">
                <a:uFillTx/>
              </a:defRPr>
            </a:lvl4pPr>
            <a:lvl5pPr marL="1828800" indent="0">
              <a:buNone/>
              <a:defRPr sz="1600" b="1">
                <a:uFillTx/>
              </a:defRPr>
            </a:lvl5pPr>
            <a:lvl6pPr marL="2286000" indent="0">
              <a:buNone/>
              <a:defRPr sz="1600" b="1">
                <a:uFillTx/>
              </a:defRPr>
            </a:lvl6pPr>
            <a:lvl7pPr marL="2743200" indent="0">
              <a:buNone/>
              <a:defRPr sz="1600" b="1">
                <a:uFillTx/>
              </a:defRPr>
            </a:lvl7pPr>
            <a:lvl8pPr marL="3200400" indent="0">
              <a:buNone/>
              <a:defRPr sz="1600" b="1">
                <a:uFillTx/>
              </a:defRPr>
            </a:lvl8pPr>
            <a:lvl9pPr marL="3657600" indent="0">
              <a:buNone/>
              <a:defRPr sz="1600" b="1">
                <a:uFillTx/>
              </a:defRPr>
            </a:lvl9pPr>
          </a:lstStyle>
          <a:p>
            <a:pPr lvl="0"/>
            <a:r>
              <a:rPr lang="en-US" smtClean="0">
                <a:uFillTx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uFillTx/>
              </a:defRPr>
            </a:lvl1pPr>
            <a:lvl2pPr>
              <a:defRPr sz="2000">
                <a:uFillTx/>
              </a:defRPr>
            </a:lvl2pPr>
            <a:lvl3pPr>
              <a:defRPr sz="1800">
                <a:uFillTx/>
              </a:defRPr>
            </a:lvl3pPr>
            <a:lvl4pPr>
              <a:defRPr sz="1600">
                <a:uFillTx/>
              </a:defRPr>
            </a:lvl4pPr>
            <a:lvl5pPr>
              <a:defRPr sz="1600">
                <a:uFillTx/>
              </a:defRPr>
            </a:lvl5pPr>
            <a:lvl6pPr>
              <a:defRPr sz="1600">
                <a:uFillTx/>
              </a:defRPr>
            </a:lvl6pPr>
            <a:lvl7pPr>
              <a:defRPr sz="1600">
                <a:uFillTx/>
              </a:defRPr>
            </a:lvl7pPr>
            <a:lvl8pPr>
              <a:defRPr sz="1600">
                <a:uFillTx/>
              </a:defRPr>
            </a:lvl8pPr>
            <a:lvl9pPr>
              <a:defRPr sz="1600">
                <a:uFillTx/>
              </a:defRPr>
            </a:lvl9pPr>
          </a:lstStyle>
          <a:p>
            <a:pPr lvl="0"/>
            <a:r>
              <a:rPr lang="en-US" smtClean="0">
                <a:uFillTx/>
              </a:rPr>
              <a:t>Click to 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DC64-3F14-407B-9800-3EB649F0FF69}" type="datetimeFigureOut">
              <a:rPr lang="en-US" smtClean="0">
                <a:uFillTx/>
              </a:rPr>
              <a:t>10/9/2014</a:t>
            </a:fld>
            <a:endParaRPr lang="en-US">
              <a:uFillTx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5106-9A30-44AB-863F-2751AF392B2C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DC64-3F14-407B-9800-3EB649F0FF69}" type="datetimeFigureOut">
              <a:rPr lang="en-US" smtClean="0">
                <a:uFillTx/>
              </a:rPr>
              <a:t>10/9/2014</a:t>
            </a:fld>
            <a:endParaRPr lang="en-US">
              <a:uFillTx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5106-9A30-44AB-863F-2751AF392B2C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DC64-3F14-407B-9800-3EB649F0FF69}" type="datetimeFigureOut">
              <a:rPr lang="en-US" smtClean="0">
                <a:uFillTx/>
              </a:rPr>
              <a:t>10/9/2014</a:t>
            </a:fld>
            <a:endParaRPr lang="en-US">
              <a:uFillTx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5106-9A30-44AB-863F-2751AF392B2C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uFillTx/>
              </a:defRPr>
            </a:lvl1pPr>
          </a:lstStyle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uFillTx/>
              </a:defRPr>
            </a:lvl1pPr>
            <a:lvl2pPr>
              <a:defRPr sz="2800">
                <a:uFillTx/>
              </a:defRPr>
            </a:lvl2pPr>
            <a:lvl3pPr>
              <a:defRPr sz="2400">
                <a:uFillTx/>
              </a:defRPr>
            </a:lvl3pPr>
            <a:lvl4pPr>
              <a:defRPr sz="2000">
                <a:uFillTx/>
              </a:defRPr>
            </a:lvl4pPr>
            <a:lvl5pPr>
              <a:defRPr sz="2000">
                <a:uFillTx/>
              </a:defRPr>
            </a:lvl5pPr>
            <a:lvl6pPr>
              <a:defRPr sz="2000">
                <a:uFillTx/>
              </a:defRPr>
            </a:lvl6pPr>
            <a:lvl7pPr>
              <a:defRPr sz="2000">
                <a:uFillTx/>
              </a:defRPr>
            </a:lvl7pPr>
            <a:lvl8pPr>
              <a:defRPr sz="2000">
                <a:uFillTx/>
              </a:defRPr>
            </a:lvl8pPr>
            <a:lvl9pPr>
              <a:defRPr sz="2000">
                <a:uFillTx/>
              </a:defRPr>
            </a:lvl9pPr>
          </a:lstStyle>
          <a:p>
            <a:pPr lvl="0"/>
            <a:r>
              <a:rPr lang="en-US" smtClean="0">
                <a:uFillTx/>
              </a:rPr>
              <a:t>Click to 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uFillTx/>
              </a:defRPr>
            </a:lvl1pPr>
            <a:lvl2pPr marL="457200" indent="0">
              <a:buNone/>
              <a:defRPr sz="1200">
                <a:uFillTx/>
              </a:defRPr>
            </a:lvl2pPr>
            <a:lvl3pPr marL="914400" indent="0">
              <a:buNone/>
              <a:defRPr sz="1000">
                <a:uFillTx/>
              </a:defRPr>
            </a:lvl3pPr>
            <a:lvl4pPr marL="1371600" indent="0">
              <a:buNone/>
              <a:defRPr sz="900">
                <a:uFillTx/>
              </a:defRPr>
            </a:lvl4pPr>
            <a:lvl5pPr marL="1828800" indent="0">
              <a:buNone/>
              <a:defRPr sz="900">
                <a:uFillTx/>
              </a:defRPr>
            </a:lvl5pPr>
            <a:lvl6pPr marL="2286000" indent="0">
              <a:buNone/>
              <a:defRPr sz="900">
                <a:uFillTx/>
              </a:defRPr>
            </a:lvl6pPr>
            <a:lvl7pPr marL="2743200" indent="0">
              <a:buNone/>
              <a:defRPr sz="900">
                <a:uFillTx/>
              </a:defRPr>
            </a:lvl7pPr>
            <a:lvl8pPr marL="3200400" indent="0">
              <a:buNone/>
              <a:defRPr sz="900">
                <a:uFillTx/>
              </a:defRPr>
            </a:lvl8pPr>
            <a:lvl9pPr marL="3657600" indent="0">
              <a:buNone/>
              <a:defRPr sz="900">
                <a:uFillTx/>
              </a:defRPr>
            </a:lvl9pPr>
          </a:lstStyle>
          <a:p>
            <a:pPr lvl="0"/>
            <a:r>
              <a:rPr lang="en-US" smtClean="0">
                <a:uFillTx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DC64-3F14-407B-9800-3EB649F0FF69}" type="datetimeFigureOut">
              <a:rPr lang="en-US" smtClean="0">
                <a:uFillTx/>
              </a:rPr>
              <a:t>10/9/2014</a:t>
            </a:fld>
            <a:endParaRPr lang="en-US">
              <a:uFillTx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5106-9A30-44AB-863F-2751AF392B2C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uFillTx/>
              </a:defRPr>
            </a:lvl1pPr>
          </a:lstStyle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uFillTx/>
              </a:defRPr>
            </a:lvl1pPr>
            <a:lvl2pPr marL="457200" indent="0">
              <a:buNone/>
              <a:defRPr sz="2800">
                <a:uFillTx/>
              </a:defRPr>
            </a:lvl2pPr>
            <a:lvl3pPr marL="914400" indent="0">
              <a:buNone/>
              <a:defRPr sz="2400">
                <a:uFillTx/>
              </a:defRPr>
            </a:lvl3pPr>
            <a:lvl4pPr marL="1371600" indent="0">
              <a:buNone/>
              <a:defRPr sz="2000">
                <a:uFillTx/>
              </a:defRPr>
            </a:lvl4pPr>
            <a:lvl5pPr marL="1828800" indent="0">
              <a:buNone/>
              <a:defRPr sz="2000">
                <a:uFillTx/>
              </a:defRPr>
            </a:lvl5pPr>
            <a:lvl6pPr marL="2286000" indent="0">
              <a:buNone/>
              <a:defRPr sz="2000">
                <a:uFillTx/>
              </a:defRPr>
            </a:lvl6pPr>
            <a:lvl7pPr marL="2743200" indent="0">
              <a:buNone/>
              <a:defRPr sz="2000">
                <a:uFillTx/>
              </a:defRPr>
            </a:lvl7pPr>
            <a:lvl8pPr marL="3200400" indent="0">
              <a:buNone/>
              <a:defRPr sz="2000">
                <a:uFillTx/>
              </a:defRPr>
            </a:lvl8pPr>
            <a:lvl9pPr marL="3657600" indent="0">
              <a:buNone/>
              <a:defRPr sz="2000">
                <a:uFillTx/>
              </a:defRPr>
            </a:lvl9pPr>
          </a:lstStyle>
          <a:p>
            <a:endParaRPr lang="en-US">
              <a:uFillTx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uFillTx/>
              </a:defRPr>
            </a:lvl1pPr>
            <a:lvl2pPr marL="457200" indent="0">
              <a:buNone/>
              <a:defRPr sz="1200">
                <a:uFillTx/>
              </a:defRPr>
            </a:lvl2pPr>
            <a:lvl3pPr marL="914400" indent="0">
              <a:buNone/>
              <a:defRPr sz="1000">
                <a:uFillTx/>
              </a:defRPr>
            </a:lvl3pPr>
            <a:lvl4pPr marL="1371600" indent="0">
              <a:buNone/>
              <a:defRPr sz="900">
                <a:uFillTx/>
              </a:defRPr>
            </a:lvl4pPr>
            <a:lvl5pPr marL="1828800" indent="0">
              <a:buNone/>
              <a:defRPr sz="900">
                <a:uFillTx/>
              </a:defRPr>
            </a:lvl5pPr>
            <a:lvl6pPr marL="2286000" indent="0">
              <a:buNone/>
              <a:defRPr sz="900">
                <a:uFillTx/>
              </a:defRPr>
            </a:lvl6pPr>
            <a:lvl7pPr marL="2743200" indent="0">
              <a:buNone/>
              <a:defRPr sz="900">
                <a:uFillTx/>
              </a:defRPr>
            </a:lvl7pPr>
            <a:lvl8pPr marL="3200400" indent="0">
              <a:buNone/>
              <a:defRPr sz="900">
                <a:uFillTx/>
              </a:defRPr>
            </a:lvl8pPr>
            <a:lvl9pPr marL="3657600" indent="0">
              <a:buNone/>
              <a:defRPr sz="900">
                <a:uFillTx/>
              </a:defRPr>
            </a:lvl9pPr>
          </a:lstStyle>
          <a:p>
            <a:pPr lvl="0"/>
            <a:r>
              <a:rPr lang="en-US" smtClean="0">
                <a:uFillTx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DC64-3F14-407B-9800-3EB649F0FF69}" type="datetimeFigureOut">
              <a:rPr lang="en-US" smtClean="0">
                <a:uFillTx/>
              </a:rPr>
              <a:t>10/9/2014</a:t>
            </a:fld>
            <a:endParaRPr lang="en-US">
              <a:uFillTx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5106-9A30-44AB-863F-2751AF392B2C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>
                <a:uFillTx/>
              </a:rPr>
              <a:t>Click to 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uFillTx/>
              </a:defRPr>
            </a:lvl1pPr>
          </a:lstStyle>
          <a:p>
            <a:fld id="{9AB1DC64-3F14-407B-9800-3EB649F0FF69}" type="datetimeFigureOut">
              <a:rPr lang="en-US" smtClean="0">
                <a:uFillTx/>
              </a:rPr>
              <a:t>10/9/2014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uFillTx/>
              </a:defRPr>
            </a:lvl1pPr>
          </a:lstStyle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uFillTx/>
              </a:defRPr>
            </a:lvl1pPr>
          </a:lstStyle>
          <a:p>
            <a:fld id="{12985106-9A30-44AB-863F-2751AF392B2C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uFillTx/>
          <a:latin typeface="+mn-lt"/>
          <a:ea typeface="+mn-ea"/>
          <a:cs typeface="+mn-cs"/>
        </a:defRPr>
      </a:lvl9pPr>
    </p:bodyStyle>
    <p:otherStyle>
      <a:defPPr>
        <a:defRPr lang="en-US">
          <a:uFillTx/>
        </a:defRPr>
      </a:defPPr>
      <a:lvl1pPr marL="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52400"/>
            <a:ext cx="9144000" cy="1295400"/>
          </a:xfrm>
        </p:spPr>
        <p:txBody>
          <a:bodyPr>
            <a:noAutofit/>
          </a:bodyPr>
          <a:lstStyle/>
          <a:p>
            <a:pPr algn="r"/>
            <a:r>
              <a:rPr lang="en-US" sz="4000" b="1" dirty="0" smtClean="0">
                <a:solidFill>
                  <a:schemeClr val="tx2"/>
                </a:solidFill>
                <a:uFillTx/>
              </a:rPr>
              <a:t>Monitoring BI Performance</a:t>
            </a:r>
            <a:endParaRPr lang="en-US" sz="2800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9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pic>
        <p:nvPicPr>
          <p:cNvPr id="10" name="Picture 2" descr="logo498864_m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3000396" cy="843907"/>
          </a:xfrm>
          <a:prstGeom prst="rect">
            <a:avLst/>
          </a:prstGeom>
          <a:noFill/>
          <a:ln w="9525" algn="in">
            <a:noFill/>
            <a:miter lim="800000"/>
          </a:ln>
          <a:effectLst/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5638800"/>
            <a:ext cx="4651613" cy="625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>
                <a:solidFill>
                  <a:schemeClr val="tx2"/>
                </a:solidFill>
                <a:uFillTx/>
              </a:rPr>
              <a:t>Twitter: @</a:t>
            </a:r>
            <a:r>
              <a:rPr lang="en-US" sz="2000" b="1" dirty="0" err="1">
                <a:solidFill>
                  <a:schemeClr val="tx2"/>
                </a:solidFill>
                <a:uFillTx/>
              </a:rPr>
              <a:t>BradleySchacht</a:t>
            </a:r>
            <a:endParaRPr lang="en-US" sz="2000" b="1" dirty="0">
              <a:solidFill>
                <a:schemeClr val="tx2"/>
              </a:solidFill>
              <a:uFillTx/>
            </a:endParaRPr>
          </a:p>
          <a:p>
            <a:pPr algn="l"/>
            <a:r>
              <a:rPr lang="en-US" sz="2000" b="1" dirty="0" smtClean="0">
                <a:solidFill>
                  <a:schemeClr val="tx2"/>
                </a:solidFill>
                <a:uFillTx/>
              </a:rPr>
              <a:t>Email: bschacht@pragmaticworks.com</a:t>
            </a:r>
            <a:endParaRPr lang="en-US" sz="2000" b="1" dirty="0">
              <a:solidFill>
                <a:schemeClr val="tx2"/>
              </a:solidFill>
              <a:uFillTx/>
            </a:endParaRPr>
          </a:p>
        </p:txBody>
      </p:sp>
      <p:pic>
        <p:nvPicPr>
          <p:cNvPr id="1028" name="Picture 4" descr="http://www.irisclasson.com/wp-content/uploads/2012/08/performan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032" y="1250735"/>
            <a:ext cx="5957161" cy="39689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870" y="381000"/>
            <a:ext cx="8471095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How do we diagnose the problem?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26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27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sp>
        <p:nvSpPr>
          <p:cNvPr id="3" name="TextBox 2"/>
          <p:cNvSpPr txBox="1">
            <a:spLocks/>
          </p:cNvSpPr>
          <p:nvPr/>
        </p:nvSpPr>
        <p:spPr>
          <a:xfrm>
            <a:off x="714347" y="1674932"/>
            <a:ext cx="792961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uFillTx/>
              </a:rPr>
              <a:t>% Processor Time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uFillTx/>
              </a:rPr>
              <a:t>Average Disk sec/Transfer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uFillTx/>
              </a:rPr>
              <a:t>Buffers spooled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Buffer memory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uFillTx/>
              </a:rPr>
              <a:t>Buffers in use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Private buffer memory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uFillTx/>
              </a:rPr>
              <a:t>Private buffers in use</a:t>
            </a:r>
            <a:endParaRPr lang="en-US" sz="3200" dirty="0" smtClean="0"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2209800"/>
          </a:xfrm>
        </p:spPr>
        <p:txBody>
          <a:bodyPr>
            <a:noAutofit/>
          </a:bodyPr>
          <a:lstStyle/>
          <a:p>
            <a:pPr algn="ctr"/>
            <a:r>
              <a:rPr lang="en-US" sz="19900" dirty="0" smtClean="0">
                <a:uFillTx/>
              </a:rPr>
              <a:t>DEMO</a:t>
            </a:r>
            <a:endParaRPr lang="en-US" sz="19900" dirty="0">
              <a:uFillTx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6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SSAS Performance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pic>
        <p:nvPicPr>
          <p:cNvPr id="7170" name="Picture 2" descr="http://www.mssqltips.com/tipimages2/2565_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185" y="1143000"/>
            <a:ext cx="5703627" cy="478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73259" y="5882330"/>
            <a:ext cx="3197478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 smtClean="0"/>
              <a:t>Image from www.mssqltips.com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870" y="381000"/>
            <a:ext cx="8471095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Memory Limits in SSAS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26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27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75209" y="1371600"/>
            <a:ext cx="7010400" cy="4831398"/>
            <a:chOff x="2176040" y="930787"/>
            <a:chExt cx="7962550" cy="5348177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3550828" y="1377354"/>
              <a:ext cx="4831173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097079" y="930787"/>
              <a:ext cx="0" cy="5348177"/>
            </a:xfrm>
            <a:prstGeom prst="line">
              <a:avLst/>
            </a:prstGeom>
            <a:ln>
              <a:headEnd type="stealth"/>
              <a:tailEnd type="non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476397" y="1070704"/>
              <a:ext cx="620683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4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100%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50828" y="1911986"/>
              <a:ext cx="524503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4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85%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72577" y="2892388"/>
              <a:ext cx="524503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4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75%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668968" y="2208143"/>
              <a:ext cx="1721112" cy="489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4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High Memory Limit</a:t>
              </a:r>
            </a:p>
            <a:p>
              <a:pPr indent="-396875" algn="r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1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(</a:t>
              </a:r>
              <a:r>
                <a:rPr lang="en-US" sz="1100" dirty="0" err="1">
                  <a:latin typeface="Segoe UI" pitchFamily="34" charset="0"/>
                  <a:ea typeface="Segoe UI" pitchFamily="34" charset="0"/>
                  <a:cs typeface="Segoe UI" pitchFamily="34" charset="0"/>
                </a:rPr>
                <a:t>TotalMemoryLimit</a:t>
              </a:r>
              <a:r>
                <a:rPr lang="en-US" sz="11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)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3552376" y="2191631"/>
              <a:ext cx="4831173" cy="0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551311" y="4169220"/>
              <a:ext cx="4831173" cy="0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703228" y="6278963"/>
              <a:ext cx="4831173" cy="0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4097080" y="2618280"/>
              <a:ext cx="701749" cy="155094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4798828" y="2198218"/>
              <a:ext cx="1786270" cy="420062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661720" y="3864767"/>
              <a:ext cx="1663404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4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Low Memory Limit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798828" y="1377696"/>
              <a:ext cx="0" cy="4118229"/>
            </a:xfrm>
            <a:prstGeom prst="line">
              <a:avLst/>
            </a:prstGeom>
            <a:ln w="3175">
              <a:solidFill>
                <a:srgbClr val="FF3300"/>
              </a:solidFill>
              <a:prstDash val="lg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585098" y="2166428"/>
              <a:ext cx="0" cy="2596072"/>
            </a:xfrm>
            <a:prstGeom prst="line">
              <a:avLst/>
            </a:prstGeom>
            <a:ln w="12700">
              <a:solidFill>
                <a:schemeClr val="bg1">
                  <a:lumMod val="9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798828" y="5206269"/>
              <a:ext cx="1711174" cy="489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4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Mid Memory Price </a:t>
              </a:r>
            </a:p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1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(middle of low &amp; high)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85098" y="4476268"/>
              <a:ext cx="1719510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4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High Memory Price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86737" y="5992731"/>
              <a:ext cx="280846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4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0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406872" y="5037769"/>
              <a:ext cx="1165704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4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No Cleaning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176040" y="2618280"/>
              <a:ext cx="1300356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4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Slow Cleaning</a:t>
              </a:r>
            </a:p>
          </p:txBody>
        </p:sp>
        <p:cxnSp>
          <p:nvCxnSpPr>
            <p:cNvPr id="32" name="Curved Connector 31"/>
            <p:cNvCxnSpPr>
              <a:stCxn id="31" idx="2"/>
            </p:cNvCxnSpPr>
            <p:nvPr/>
          </p:nvCxnSpPr>
          <p:spPr>
            <a:xfrm rot="16200000" flipH="1">
              <a:off x="3284465" y="2446265"/>
              <a:ext cx="810238" cy="1726732"/>
            </a:xfrm>
            <a:prstGeom prst="curvedConnector2">
              <a:avLst/>
            </a:prstGeom>
            <a:ln>
              <a:solidFill>
                <a:schemeClr val="accent4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urved Connector 32"/>
            <p:cNvCxnSpPr>
              <a:stCxn id="30" idx="2"/>
            </p:cNvCxnSpPr>
            <p:nvPr/>
          </p:nvCxnSpPr>
          <p:spPr>
            <a:xfrm rot="16200000" flipH="1">
              <a:off x="3432962" y="4880763"/>
              <a:ext cx="495774" cy="1382251"/>
            </a:xfrm>
            <a:prstGeom prst="curvedConnector2">
              <a:avLst/>
            </a:prstGeom>
            <a:ln>
              <a:solidFill>
                <a:schemeClr val="accent4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7257121" y="5206268"/>
              <a:ext cx="1391663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4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Faster Cleaning</a:t>
              </a:r>
            </a:p>
          </p:txBody>
        </p:sp>
        <p:cxnSp>
          <p:nvCxnSpPr>
            <p:cNvPr id="35" name="Curved Connector 34"/>
            <p:cNvCxnSpPr>
              <a:stCxn id="34" idx="1"/>
            </p:cNvCxnSpPr>
            <p:nvPr/>
          </p:nvCxnSpPr>
          <p:spPr>
            <a:xfrm rot="10800000">
              <a:off x="5781677" y="2618280"/>
              <a:ext cx="1475445" cy="2731104"/>
            </a:xfrm>
            <a:prstGeom prst="curvedConnector2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8867858" y="3132140"/>
              <a:ext cx="12707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4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Throw out all </a:t>
              </a:r>
            </a:p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4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shrinkable</a:t>
              </a:r>
            </a:p>
          </p:txBody>
        </p:sp>
        <p:cxnSp>
          <p:nvCxnSpPr>
            <p:cNvPr id="37" name="Curved Connector 36"/>
            <p:cNvCxnSpPr>
              <a:stCxn id="36" idx="0"/>
            </p:cNvCxnSpPr>
            <p:nvPr/>
          </p:nvCxnSpPr>
          <p:spPr>
            <a:xfrm rot="16200000" flipV="1">
              <a:off x="8401575" y="2030490"/>
              <a:ext cx="1083625" cy="1119676"/>
            </a:xfrm>
            <a:prstGeom prst="curvedConnector2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8790144" y="1044929"/>
              <a:ext cx="1348446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4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Kill all sessions</a:t>
              </a:r>
            </a:p>
          </p:txBody>
        </p:sp>
        <p:cxnSp>
          <p:nvCxnSpPr>
            <p:cNvPr id="39" name="Curved Connector 38"/>
            <p:cNvCxnSpPr>
              <a:stCxn id="38" idx="1"/>
              <a:endCxn id="41" idx="3"/>
            </p:cNvCxnSpPr>
            <p:nvPr/>
          </p:nvCxnSpPr>
          <p:spPr>
            <a:xfrm rot="10800000" flipV="1">
              <a:off x="8390081" y="1188045"/>
              <a:ext cx="400065" cy="422320"/>
            </a:xfrm>
            <a:prstGeom prst="curvedConnector3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3550828" y="1473836"/>
              <a:ext cx="524503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4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90%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661721" y="1467249"/>
              <a:ext cx="1728358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4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Hard Memory Limit</a:t>
              </a: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3552376" y="1753481"/>
              <a:ext cx="4831173" cy="0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6336314" y="1772447"/>
              <a:ext cx="2053767" cy="2446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396875">
                <a:lnSpc>
                  <a:spcPct val="90000"/>
                </a:lnSpc>
                <a:spcBef>
                  <a:spcPct val="20000"/>
                </a:spcBef>
                <a:buClr>
                  <a:srgbClr val="777777"/>
                </a:buClr>
              </a:pPr>
              <a:r>
                <a:rPr lang="en-US" sz="1100" dirty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(Total Physical + High Limit)/2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06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870" y="381000"/>
            <a:ext cx="8471095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SSAS </a:t>
            </a:r>
            <a:r>
              <a:rPr lang="en-US" b="1" dirty="0" err="1" smtClean="0">
                <a:solidFill>
                  <a:schemeClr val="tx2"/>
                </a:solidFill>
                <a:uFillTx/>
              </a:rPr>
              <a:t>Perfmon</a:t>
            </a:r>
            <a:r>
              <a:rPr lang="en-US" b="1" dirty="0" smtClean="0">
                <a:solidFill>
                  <a:schemeClr val="tx2"/>
                </a:solidFill>
                <a:uFillTx/>
              </a:rPr>
              <a:t> Counters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26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27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sp>
        <p:nvSpPr>
          <p:cNvPr id="3" name="TextBox 2"/>
          <p:cNvSpPr txBox="1">
            <a:spLocks/>
          </p:cNvSpPr>
          <p:nvPr/>
        </p:nvSpPr>
        <p:spPr>
          <a:xfrm>
            <a:off x="714347" y="1674932"/>
            <a:ext cx="792961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uFillTx/>
              </a:rPr>
              <a:t>Memory Limit Hard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Memory Limit High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uFillTx/>
              </a:rPr>
              <a:t>Memory Limit Low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Memory Usage</a:t>
            </a:r>
            <a:endParaRPr lang="en-US" sz="3200" dirty="0" smtClean="0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4264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870" y="381000"/>
            <a:ext cx="8471095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How do we know there is a problem?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26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27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pic>
        <p:nvPicPr>
          <p:cNvPr id="8194" name="Picture 2" descr="http://medicaldeviceacademy.com/wp-content/uploads/complai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217" y="1524000"/>
            <a:ext cx="5486400" cy="457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66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Diagnosing the Problem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9934" y="1882257"/>
            <a:ext cx="3533095" cy="156966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Get the SSRS report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Get the Excel workbook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Run a SQL Server Profiler trace</a:t>
            </a:r>
            <a:endParaRPr lang="en-US" sz="2400" dirty="0"/>
          </a:p>
        </p:txBody>
      </p:sp>
      <p:pic>
        <p:nvPicPr>
          <p:cNvPr id="9218" name="Picture 2" descr="http://i.ytimg.com/vi/Vx-Fuw46VbY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695" y="1688274"/>
            <a:ext cx="5049633" cy="3156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59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Diagnosing the Problem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9934" y="1882257"/>
            <a:ext cx="3533095" cy="230832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Test in isolation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Test parts of query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Source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Formula Engine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Storage Engine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Profiler Trace</a:t>
            </a:r>
            <a:endParaRPr lang="en-US" sz="2400" dirty="0"/>
          </a:p>
        </p:txBody>
      </p:sp>
      <p:pic>
        <p:nvPicPr>
          <p:cNvPr id="10242" name="Picture 2" descr="http://amazingasset.com/wp-content/uploads/2013/06/Isol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68301"/>
            <a:ext cx="5505450" cy="4404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69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Always Clear the Cache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pic>
        <p:nvPicPr>
          <p:cNvPr id="11266" name="Picture 2" descr="http://media.merchantcircle.com/37254711/Title%20Loans%20Fresno%20flying%20cash_ful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6163102" cy="462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51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Always Clear the Cache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pic>
        <p:nvPicPr>
          <p:cNvPr id="11266" name="Picture 2" descr="http://media.merchantcircle.com/37254711/Title%20Loans%20Fresno%20flying%20cash_ful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6163102" cy="462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0" y="1905000"/>
            <a:ext cx="2971800" cy="193899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Isolate environment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Run query alone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Run on cold cache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Run on warm cache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854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About Me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pic>
        <p:nvPicPr>
          <p:cNvPr id="4" name="Picture 2" descr="http://www.paduiblog.com/uploads/image/Harrisburg%20DUI%20Lawyer%20ner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4699" y="1295400"/>
            <a:ext cx="2514600" cy="4643997"/>
          </a:xfrm>
          <a:prstGeom prst="rect">
            <a:avLst/>
          </a:prstGeom>
          <a:noFill/>
        </p:spPr>
      </p:pic>
      <p:grpSp>
        <p:nvGrpSpPr>
          <p:cNvPr id="5" name="Group 4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Storage Engine or Formula Engine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381000" y="1568570"/>
            <a:ext cx="8305800" cy="339447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Run a trace while testing the query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Sum the duration field for the </a:t>
            </a:r>
            <a:r>
              <a:rPr lang="en-US" dirty="0" err="1" smtClean="0">
                <a:solidFill>
                  <a:schemeClr val="tx1"/>
                </a:solidFill>
              </a:rPr>
              <a:t>Subcube</a:t>
            </a:r>
            <a:r>
              <a:rPr lang="en-US" dirty="0" smtClean="0">
                <a:solidFill>
                  <a:schemeClr val="tx1"/>
                </a:solidFill>
              </a:rPr>
              <a:t> (</a:t>
            </a:r>
            <a:r>
              <a:rPr lang="en-US" dirty="0" err="1" smtClean="0">
                <a:solidFill>
                  <a:schemeClr val="tx1"/>
                </a:solidFill>
              </a:rPr>
              <a:t>EventClass</a:t>
            </a:r>
            <a:r>
              <a:rPr lang="en-US" dirty="0" smtClean="0">
                <a:solidFill>
                  <a:schemeClr val="tx1"/>
                </a:solidFill>
              </a:rPr>
              <a:t> = 11)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This is the amount of time the query spends in the Storage Engine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Not accurate – need to take parallelism into account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Subtract the sum of the duration field from the duration in the Query Cube End event (</a:t>
            </a:r>
            <a:r>
              <a:rPr lang="en-US" dirty="0" err="1" smtClean="0">
                <a:solidFill>
                  <a:schemeClr val="tx1"/>
                </a:solidFill>
              </a:rPr>
              <a:t>EventClass</a:t>
            </a:r>
            <a:r>
              <a:rPr lang="en-US" dirty="0" smtClean="0">
                <a:solidFill>
                  <a:schemeClr val="tx1"/>
                </a:solidFill>
              </a:rPr>
              <a:t> = 10)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This is the amount of time the query spends in the Formula Engine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Also look at the count of </a:t>
            </a:r>
            <a:r>
              <a:rPr lang="en-US" dirty="0" err="1" smtClean="0">
                <a:solidFill>
                  <a:schemeClr val="tx1"/>
                </a:solidFill>
              </a:rPr>
              <a:t>subcube</a:t>
            </a:r>
            <a:r>
              <a:rPr lang="en-US" dirty="0" smtClean="0">
                <a:solidFill>
                  <a:schemeClr val="tx1"/>
                </a:solidFill>
              </a:rPr>
              <a:t> events; many == FE issue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Do this both with a cold cache and a warm cache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Focus on Storage Engine or Formula Engine issues depending on: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Query duration is &lt;</a:t>
            </a:r>
            <a:r>
              <a:rPr lang="en-US" dirty="0">
                <a:solidFill>
                  <a:schemeClr val="tx1"/>
                </a:solidFill>
              </a:rPr>
              <a:t>30% </a:t>
            </a:r>
            <a:r>
              <a:rPr lang="en-US" dirty="0" smtClean="0">
                <a:solidFill>
                  <a:schemeClr val="tx1"/>
                </a:solidFill>
              </a:rPr>
              <a:t>SE means you </a:t>
            </a:r>
            <a:r>
              <a:rPr lang="en-US" dirty="0">
                <a:solidFill>
                  <a:schemeClr val="tx1"/>
                </a:solidFill>
              </a:rPr>
              <a:t>focus on FE.  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Query duration is &gt;= 30% SE means you first need to rule out SE before focusing FE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97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Test Parts of Query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508000" y="1600205"/>
            <a:ext cx="4292600" cy="4038595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Execute parts of the </a:t>
            </a:r>
            <a:r>
              <a:rPr lang="en-US" sz="2400" dirty="0" smtClean="0">
                <a:solidFill>
                  <a:schemeClr val="tx1"/>
                </a:solidFill>
              </a:rPr>
              <a:t>query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Remove </a:t>
            </a:r>
            <a:r>
              <a:rPr lang="en-US" sz="2400" dirty="0" smtClean="0">
                <a:solidFill>
                  <a:schemeClr val="tx1"/>
                </a:solidFill>
              </a:rPr>
              <a:t>calculated </a:t>
            </a:r>
            <a:r>
              <a:rPr lang="en-US" sz="2400" dirty="0" smtClean="0">
                <a:solidFill>
                  <a:schemeClr val="tx1"/>
                </a:solidFill>
              </a:rPr>
              <a:t>members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Leave one measure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Break up calculations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12290" name="Picture 2" descr="http://www.nationaldefensemagazine.org/blog/Lists/Photos/spare-par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236" y="2687538"/>
            <a:ext cx="4762500" cy="359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06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2209800"/>
          </a:xfrm>
        </p:spPr>
        <p:txBody>
          <a:bodyPr>
            <a:noAutofit/>
          </a:bodyPr>
          <a:lstStyle/>
          <a:p>
            <a:pPr algn="ctr"/>
            <a:r>
              <a:rPr lang="en-US" sz="19900" dirty="0" smtClean="0">
                <a:uFillTx/>
              </a:rPr>
              <a:t>DEMO</a:t>
            </a:r>
            <a:endParaRPr lang="en-US" sz="19900" dirty="0">
              <a:uFillTx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6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Performance Tuning: Formula Engine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508000" y="1600205"/>
            <a:ext cx="4292600" cy="4038595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Break apart complex calculations</a:t>
            </a:r>
          </a:p>
          <a:p>
            <a:pPr lvl="1"/>
            <a:r>
              <a:rPr lang="en-US" sz="2000" dirty="0" smtClean="0"/>
              <a:t>This helps with caching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(X + Y) * Z and (X + Y) / Z</a:t>
            </a:r>
          </a:p>
          <a:p>
            <a:pPr lvl="1"/>
            <a:r>
              <a:rPr lang="en-US" sz="2000" dirty="0" smtClean="0"/>
              <a:t>A = X + Y -&gt; A * Z and A / Z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Remove design features to see reaction</a:t>
            </a:r>
          </a:p>
          <a:p>
            <a:pPr lvl="1"/>
            <a:r>
              <a:rPr lang="en-US" sz="2000" dirty="0" smtClean="0"/>
              <a:t>Many to many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Referenced relationships</a:t>
            </a:r>
          </a:p>
          <a:p>
            <a:r>
              <a:rPr lang="en-US" sz="2400" dirty="0" smtClean="0"/>
              <a:t>Move calculations to ETL</a:t>
            </a:r>
            <a:endParaRPr lang="en-US" sz="2400" dirty="0">
              <a:solidFill>
                <a:schemeClr val="tx1"/>
              </a:solidFill>
            </a:endParaRPr>
          </a:p>
          <a:p>
            <a:pPr lvl="1"/>
            <a:endParaRPr lang="en-US" sz="2000" dirty="0" smtClean="0">
              <a:solidFill>
                <a:schemeClr val="tx1"/>
              </a:solidFill>
            </a:endParaRPr>
          </a:p>
          <a:p>
            <a:pPr lvl="1"/>
            <a:endParaRPr 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17412" name="Picture 4" descr="http://wp4798-flywheel.netdna-ssl.com/wp-content/uploads/2012/01/optimize-resul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002731"/>
            <a:ext cx="3200399" cy="4275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35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Performance Tuning: Storage Engine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508000" y="1600205"/>
            <a:ext cx="4292600" cy="4038595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Partitions</a:t>
            </a:r>
          </a:p>
          <a:p>
            <a:pPr lvl="1"/>
            <a:r>
              <a:rPr lang="en-US" sz="2000" dirty="0" smtClean="0"/>
              <a:t>Too man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Not Enough</a:t>
            </a:r>
          </a:p>
          <a:p>
            <a:pPr lvl="1"/>
            <a:r>
              <a:rPr lang="en-US" sz="2000" dirty="0" smtClean="0"/>
              <a:t>Overlap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Aggregations</a:t>
            </a:r>
          </a:p>
          <a:p>
            <a:pPr lvl="1"/>
            <a:r>
              <a:rPr lang="en-US" sz="2000" dirty="0" smtClean="0"/>
              <a:t>Are they there?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Usage Based Optimization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17412" name="Picture 4" descr="http://wp4798-flywheel.netdna-ssl.com/wp-content/uploads/2012/01/optimize-resul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002731"/>
            <a:ext cx="3200399" cy="4275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22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SSRS Performance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pic>
        <p:nvPicPr>
          <p:cNvPr id="15362" name="Picture 2" descr="http://help.pragmaticworks.com/BIxPress/scr/images/report-performance-monitor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8458200" cy="4513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81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870" y="381000"/>
            <a:ext cx="8471095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Service or the Source?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26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27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sp>
        <p:nvSpPr>
          <p:cNvPr id="3" name="TextBox 2"/>
          <p:cNvSpPr txBox="1">
            <a:spLocks/>
          </p:cNvSpPr>
          <p:nvPr/>
        </p:nvSpPr>
        <p:spPr>
          <a:xfrm>
            <a:off x="714347" y="1674932"/>
            <a:ext cx="792961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uFillTx/>
              </a:rPr>
              <a:t>SSRS Logging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3200" dirty="0" smtClean="0"/>
              <a:t>Database views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3200" dirty="0" smtClean="0">
                <a:uFillTx/>
              </a:rPr>
              <a:t>Service and Windows logs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3200" dirty="0" smtClean="0"/>
              <a:t>SharePoint trace log</a:t>
            </a:r>
            <a:endParaRPr lang="en-US" sz="3200" dirty="0" smtClean="0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467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870" y="381000"/>
            <a:ext cx="8471095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ExecutionLog3 View Tells a Story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26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27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sp>
        <p:nvSpPr>
          <p:cNvPr id="3" name="TextBox 2"/>
          <p:cNvSpPr txBox="1">
            <a:spLocks/>
          </p:cNvSpPr>
          <p:nvPr/>
        </p:nvSpPr>
        <p:spPr>
          <a:xfrm>
            <a:off x="714347" y="1674932"/>
            <a:ext cx="792961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uFillTx/>
              </a:rPr>
              <a:t>Start time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End time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uFillTx/>
              </a:rPr>
              <a:t>Time Data Retrieval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Open connection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uFillTx/>
              </a:rPr>
              <a:t>Get 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uFillTx/>
              </a:rPr>
              <a:t>Time Data Processing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Grouping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uFillTx/>
              </a:rPr>
              <a:t>Sorting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Time Data Rendering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uFillTx/>
              </a:rPr>
              <a:t>Displaying data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Building text boxes, applying colors, expressions, etc.</a:t>
            </a:r>
            <a:endParaRPr lang="en-US" sz="2400" dirty="0" smtClean="0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0050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2209800"/>
          </a:xfrm>
        </p:spPr>
        <p:txBody>
          <a:bodyPr>
            <a:noAutofit/>
          </a:bodyPr>
          <a:lstStyle/>
          <a:p>
            <a:pPr algn="ctr"/>
            <a:r>
              <a:rPr lang="en-US" sz="19900" dirty="0" smtClean="0">
                <a:uFillTx/>
              </a:rPr>
              <a:t>DEMO</a:t>
            </a:r>
            <a:endParaRPr lang="en-US" sz="19900" dirty="0">
              <a:uFillTx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6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Agenda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558" y="1913510"/>
            <a:ext cx="3241430" cy="2787285"/>
          </a:xfrm>
        </p:spPr>
        <p:txBody>
          <a:bodyPr>
            <a:normAutofit/>
          </a:bodyPr>
          <a:lstStyle/>
          <a:p>
            <a:r>
              <a:rPr lang="en-US" dirty="0" smtClean="0">
                <a:uFillTx/>
              </a:rPr>
              <a:t>Basic Tools</a:t>
            </a:r>
          </a:p>
          <a:p>
            <a:r>
              <a:rPr lang="en-US" dirty="0" smtClean="0"/>
              <a:t>SSIS</a:t>
            </a:r>
          </a:p>
          <a:p>
            <a:r>
              <a:rPr lang="en-US" dirty="0" smtClean="0">
                <a:uFillTx/>
              </a:rPr>
              <a:t>SSAS</a:t>
            </a:r>
          </a:p>
          <a:p>
            <a:r>
              <a:rPr lang="en-US" dirty="0" smtClean="0"/>
              <a:t>SSRS</a:t>
            </a:r>
            <a:endParaRPr lang="en-US" dirty="0"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pic>
        <p:nvPicPr>
          <p:cNvPr id="4100" name="Picture 4" descr="http://trainspictures.net/Shinkansen-tr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9872" y="1600200"/>
            <a:ext cx="4521728" cy="34139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258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About Me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375312" y="1407984"/>
            <a:ext cx="4041648" cy="44196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25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uFillTx/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uFillTx/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uFillTx/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uFillTx/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uFillTx/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uFillTx/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uFillTx/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uFillTx/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uFillTx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uFillTx/>
              </a:rPr>
              <a:t>Senior BI </a:t>
            </a:r>
            <a:r>
              <a:rPr lang="en-US" dirty="0" smtClean="0">
                <a:uFillTx/>
              </a:rPr>
              <a:t>Consultant and Trainer with Pragmatic Works</a:t>
            </a:r>
          </a:p>
          <a:p>
            <a:endParaRPr lang="en-US" dirty="0">
              <a:uFillTx/>
            </a:endParaRPr>
          </a:p>
          <a:p>
            <a:r>
              <a:rPr lang="en-US" dirty="0" smtClean="0">
                <a:uFillTx/>
              </a:rPr>
              <a:t>Blogs </a:t>
            </a:r>
            <a:r>
              <a:rPr lang="en-US" dirty="0" smtClean="0">
                <a:uFillTx/>
              </a:rPr>
              <a:t>the internets</a:t>
            </a:r>
            <a:endParaRPr lang="en-US" dirty="0" smtClean="0">
              <a:uFillTx/>
            </a:endParaRPr>
          </a:p>
          <a:p>
            <a:endParaRPr lang="en-US" dirty="0">
              <a:uFillTx/>
            </a:endParaRPr>
          </a:p>
          <a:p>
            <a:r>
              <a:rPr lang="en-US" dirty="0" smtClean="0">
                <a:uFillTx/>
              </a:rPr>
              <a:t>Work on SQL Server Books on occasion</a:t>
            </a:r>
            <a:endParaRPr lang="en-US" dirty="0" smtClean="0">
              <a:uFillTx/>
            </a:endParaRPr>
          </a:p>
          <a:p>
            <a:endParaRPr lang="en-US" dirty="0">
              <a:uFillTx/>
            </a:endParaRPr>
          </a:p>
          <a:p>
            <a:r>
              <a:rPr lang="en-US" dirty="0" smtClean="0">
                <a:uFillTx/>
              </a:rPr>
              <a:t>Speak at User Groups, </a:t>
            </a:r>
            <a:r>
              <a:rPr lang="en-US" dirty="0" smtClean="0">
                <a:uFillTx/>
              </a:rPr>
              <a:t>Code Camps, </a:t>
            </a:r>
            <a:r>
              <a:rPr lang="en-US" dirty="0" smtClean="0">
                <a:uFillTx/>
              </a:rPr>
              <a:t>SQL Saturdays and conferences</a:t>
            </a:r>
            <a:endParaRPr lang="en-US" dirty="0" smtClean="0">
              <a:uFillTx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9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10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pic>
        <p:nvPicPr>
          <p:cNvPr id="16386" name="Picture 2" descr="http://s1.ibtimes.com/sites/www.ibtimes.com/files/styles/v2_article_large/public/2013/10/29/business-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76400"/>
            <a:ext cx="3637230" cy="363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  <a:uFillTx/>
              </a:rPr>
              <a:t>Questions? Answer? Daily Double!!</a:t>
            </a:r>
            <a:endParaRPr lang="en-US" dirty="0">
              <a:solidFill>
                <a:schemeClr val="tx2"/>
              </a:solidFill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>
                <a:uFillTx/>
              </a:rPr>
              <a:t>Questions:</a:t>
            </a:r>
            <a:endParaRPr lang="en-US" dirty="0">
              <a:uFillTx/>
            </a:endParaRPr>
          </a:p>
          <a:p>
            <a:pPr>
              <a:buNone/>
            </a:pPr>
            <a:r>
              <a:rPr lang="en-US" dirty="0">
                <a:uFillTx/>
              </a:rPr>
              <a:t>bschacht@pragmaticworks.com</a:t>
            </a:r>
          </a:p>
          <a:p>
            <a:endParaRPr lang="en-US" b="1" dirty="0">
              <a:uFillTx/>
            </a:endParaRPr>
          </a:p>
          <a:p>
            <a:pPr>
              <a:buNone/>
            </a:pPr>
            <a:r>
              <a:rPr lang="en-US" b="1" dirty="0">
                <a:uFillTx/>
              </a:rPr>
              <a:t>Blog</a:t>
            </a:r>
            <a:r>
              <a:rPr lang="en-US" dirty="0">
                <a:uFillTx/>
              </a:rPr>
              <a:t>:</a:t>
            </a:r>
          </a:p>
          <a:p>
            <a:pPr>
              <a:buNone/>
            </a:pPr>
            <a:r>
              <a:rPr lang="en-US" dirty="0">
                <a:uFillTx/>
              </a:rPr>
              <a:t>http://</a:t>
            </a:r>
            <a:r>
              <a:rPr lang="en-US" dirty="0" smtClean="0">
                <a:uFillTx/>
              </a:rPr>
              <a:t>www.BradleySchacht.com</a:t>
            </a:r>
            <a:endParaRPr lang="en-US" dirty="0">
              <a:uFillTx/>
            </a:endParaRPr>
          </a:p>
          <a:p>
            <a:pPr>
              <a:buNone/>
            </a:pPr>
            <a:endParaRPr lang="en-US" b="1" smtClean="0">
              <a:uFillTx/>
            </a:endParaRPr>
          </a:p>
          <a:p>
            <a:pPr>
              <a:buNone/>
            </a:pPr>
            <a:r>
              <a:rPr lang="en-US" b="1" smtClean="0">
                <a:uFillTx/>
              </a:rPr>
              <a:t>Twitter</a:t>
            </a:r>
            <a:r>
              <a:rPr lang="en-US" b="1" dirty="0">
                <a:uFillTx/>
              </a:rPr>
              <a:t>:</a:t>
            </a:r>
          </a:p>
          <a:p>
            <a:pPr>
              <a:buNone/>
            </a:pPr>
            <a:r>
              <a:rPr lang="en-US" dirty="0">
                <a:uFillTx/>
              </a:rPr>
              <a:t>@</a:t>
            </a:r>
            <a:r>
              <a:rPr lang="en-US" dirty="0" err="1" smtClean="0">
                <a:uFillTx/>
              </a:rPr>
              <a:t>bradleyschacht</a:t>
            </a:r>
            <a:endParaRPr lang="en-US" dirty="0">
              <a:uFillTx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6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Agenda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3505200" cy="3337706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uFillTx/>
              </a:rPr>
              <a:t>Basic Tools</a:t>
            </a:r>
          </a:p>
          <a:p>
            <a:r>
              <a:rPr lang="en-US" sz="2400" dirty="0" smtClean="0"/>
              <a:t>SSIS</a:t>
            </a:r>
          </a:p>
          <a:p>
            <a:r>
              <a:rPr lang="en-US" sz="2400" dirty="0" smtClean="0">
                <a:uFillTx/>
              </a:rPr>
              <a:t>SSAS</a:t>
            </a:r>
          </a:p>
          <a:p>
            <a:r>
              <a:rPr lang="en-US" sz="2400" dirty="0" smtClean="0"/>
              <a:t>SSRS</a:t>
            </a:r>
          </a:p>
          <a:p>
            <a:r>
              <a:rPr lang="en-US" sz="2400" dirty="0" smtClean="0">
                <a:uFillTx/>
              </a:rPr>
              <a:t>Not about fixing the problems</a:t>
            </a:r>
          </a:p>
          <a:p>
            <a:r>
              <a:rPr lang="en-US" sz="2400" dirty="0" smtClean="0"/>
              <a:t>Narrow down location or find them</a:t>
            </a:r>
            <a:endParaRPr lang="en-US" sz="2400" dirty="0"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pic>
        <p:nvPicPr>
          <p:cNvPr id="4100" name="Picture 4" descr="http://trainspictures.net/Shinkansen-tr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9872" y="1600200"/>
            <a:ext cx="4521728" cy="34139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tx2"/>
                </a:solidFill>
                <a:uFillTx/>
              </a:rPr>
              <a:t>Perfmon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pic>
        <p:nvPicPr>
          <p:cNvPr id="2050" name="Picture 2" descr="http://cdn.ttgtmedia.com/rms/misc/windows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333" y="1813852"/>
            <a:ext cx="4648200" cy="316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8517" y="1934727"/>
            <a:ext cx="4038285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Monitor server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Built into Windows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Graphical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App Specific Counters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SQL Server Profiler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7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28517" y="1934727"/>
            <a:ext cx="4138683" cy="193899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Only SQL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Step through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Diagnose slow queries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Output/save results to file or SQL Server table</a:t>
            </a:r>
            <a:endParaRPr lang="en-US" sz="2400" dirty="0"/>
          </a:p>
        </p:txBody>
      </p:sp>
      <p:pic>
        <p:nvPicPr>
          <p:cNvPr id="3074" name="Picture 2" descr="http://www.pinaldave.com/bimg/profiler/sql2008_profiler1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47"/>
          <a:stretch/>
        </p:blipFill>
        <p:spPr bwMode="auto">
          <a:xfrm>
            <a:off x="4419600" y="1710036"/>
            <a:ext cx="4362450" cy="358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974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870" y="381000"/>
            <a:ext cx="8818729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SSIS Performance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26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27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pic>
        <p:nvPicPr>
          <p:cNvPr id="4100" name="Picture 4" descr="https://www.simple-talk.com/iwritefor/articlefiles/1480-SsisLookup_Fig1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95400"/>
            <a:ext cx="6021959" cy="464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870" y="381000"/>
            <a:ext cx="8818729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SSIS Performance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26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27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sp>
        <p:nvSpPr>
          <p:cNvPr id="3" name="TextBox 2"/>
          <p:cNvSpPr txBox="1">
            <a:spLocks/>
          </p:cNvSpPr>
          <p:nvPr/>
        </p:nvSpPr>
        <p:spPr>
          <a:xfrm>
            <a:off x="475103" y="1871736"/>
            <a:ext cx="47720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uFillTx/>
              </a:rPr>
              <a:t>Source performance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Network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Memory (SSIS)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CPU (SSIS)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uFillTx/>
              </a:rPr>
              <a:t>Destination performance</a:t>
            </a:r>
            <a:endParaRPr lang="en-US" sz="3200" dirty="0">
              <a:uFillTx/>
            </a:endParaRPr>
          </a:p>
        </p:txBody>
      </p:sp>
      <p:pic>
        <p:nvPicPr>
          <p:cNvPr id="4098" name="Picture 2" descr="http://help.pragmaticworks.com/BIxPress/scr/images/screen_execution_tre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331" y="2065576"/>
            <a:ext cx="3790433" cy="216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75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870" y="381000"/>
            <a:ext cx="8818729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uFillTx/>
              </a:rPr>
              <a:t>SSIS Performance</a:t>
            </a:r>
            <a:endParaRPr lang="en-US" b="1" dirty="0">
              <a:solidFill>
                <a:schemeClr val="tx2"/>
              </a:solidFill>
              <a:uFillTx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uFillTx/>
              </a:endParaRPr>
            </a:p>
          </p:txBody>
        </p:sp>
        <p:sp>
          <p:nvSpPr>
            <p:cNvPr id="26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  <a:uFillTx/>
                </a:rPr>
                <a:t>Making Business Intelligent</a:t>
              </a:r>
            </a:p>
          </p:txBody>
        </p:sp>
        <p:sp>
          <p:nvSpPr>
            <p:cNvPr id="27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  <a:uFillTx/>
                </a:rPr>
                <a:t>www.pragmaticsworks.com</a:t>
              </a:r>
              <a:endParaRPr lang="es-ES" sz="1400" dirty="0">
                <a:solidFill>
                  <a:schemeClr val="bg1"/>
                </a:solidFill>
                <a:uFillTx/>
              </a:endParaRPr>
            </a:p>
          </p:txBody>
        </p:sp>
      </p:grpSp>
      <p:sp>
        <p:nvSpPr>
          <p:cNvPr id="3" name="TextBox 2"/>
          <p:cNvSpPr txBox="1">
            <a:spLocks/>
          </p:cNvSpPr>
          <p:nvPr/>
        </p:nvSpPr>
        <p:spPr>
          <a:xfrm>
            <a:off x="475103" y="1871736"/>
            <a:ext cx="386829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uFillTx/>
              </a:rPr>
              <a:t>Baseline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Diagnose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Fix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3200" dirty="0">
              <a:uFillTx/>
            </a:endParaRPr>
          </a:p>
        </p:txBody>
      </p:sp>
      <p:pic>
        <p:nvPicPr>
          <p:cNvPr id="6146" name="Picture 2" descr="http://ameexusa.com/uploadedImages/Resources/Blog/Business_Blogs/Performance_Engineering.png?n=15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295400"/>
            <a:ext cx="4764590" cy="476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44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</TotalTime>
  <Words>726</Words>
  <Application>Microsoft Office PowerPoint</Application>
  <PresentationFormat>On-screen Show (4:3)</PresentationFormat>
  <Paragraphs>222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Segoe UI</vt:lpstr>
      <vt:lpstr>Office Theme</vt:lpstr>
      <vt:lpstr>Monitoring BI Performance</vt:lpstr>
      <vt:lpstr>About Me</vt:lpstr>
      <vt:lpstr>About Me</vt:lpstr>
      <vt:lpstr>Agenda</vt:lpstr>
      <vt:lpstr>Perfmon</vt:lpstr>
      <vt:lpstr>SQL Server Profiler</vt:lpstr>
      <vt:lpstr>SSIS Performance</vt:lpstr>
      <vt:lpstr>SSIS Performance</vt:lpstr>
      <vt:lpstr>SSIS Performance</vt:lpstr>
      <vt:lpstr>How do we diagnose the problem?</vt:lpstr>
      <vt:lpstr>DEMO</vt:lpstr>
      <vt:lpstr>SSAS Performance</vt:lpstr>
      <vt:lpstr>Memory Limits in SSAS</vt:lpstr>
      <vt:lpstr>SSAS Perfmon Counters</vt:lpstr>
      <vt:lpstr>How do we know there is a problem?</vt:lpstr>
      <vt:lpstr>Diagnosing the Problem</vt:lpstr>
      <vt:lpstr>Diagnosing the Problem</vt:lpstr>
      <vt:lpstr>Always Clear the Cache</vt:lpstr>
      <vt:lpstr>Always Clear the Cache</vt:lpstr>
      <vt:lpstr>Storage Engine or Formula Engine</vt:lpstr>
      <vt:lpstr>Test Parts of Query</vt:lpstr>
      <vt:lpstr>DEMO</vt:lpstr>
      <vt:lpstr>Performance Tuning: Formula Engine</vt:lpstr>
      <vt:lpstr>Performance Tuning: Storage Engine</vt:lpstr>
      <vt:lpstr>SSRS Performance</vt:lpstr>
      <vt:lpstr>Service or the Source?</vt:lpstr>
      <vt:lpstr>ExecutionLog3 View Tells a Story</vt:lpstr>
      <vt:lpstr>DEMO</vt:lpstr>
      <vt:lpstr>Agenda</vt:lpstr>
      <vt:lpstr>Questions? Answer? Daily Double!!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SSIS</dc:title>
  <dc:creator>Brad</dc:creator>
  <cp:lastModifiedBy>Bradley Schacht</cp:lastModifiedBy>
  <cp:revision>31</cp:revision>
  <dcterms:created xsi:type="dcterms:W3CDTF">2011-03-18T13:44:21Z</dcterms:created>
  <dcterms:modified xsi:type="dcterms:W3CDTF">2014-10-09T13:17:35Z</dcterms:modified>
</cp:coreProperties>
</file>